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1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271" r:id="rId51"/>
    <p:sldId id="279" r:id="rId52"/>
    <p:sldId id="281" r:id="rId53"/>
    <p:sldId id="280" r:id="rId54"/>
    <p:sldId id="257" r:id="rId55"/>
    <p:sldId id="275" r:id="rId56"/>
    <p:sldId id="276" r:id="rId57"/>
    <p:sldId id="282" r:id="rId5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s" id="{E75E278A-FF0E-49A4-B170-79828D63BBAD}">
          <p14:sldIdLst>
            <p14:sldId id="256"/>
          </p14:sldIdLst>
        </p14:section>
        <p14:section name="01. Começe a programar hoje" id="{40D6E0AD-C37D-44D4-9240-D838AFDB6AA8}">
          <p14:sldIdLst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02. Comunique-se com o usuário" id="{D8A4EF47-F33C-437E-8001-EDC8001DDC64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03. Torne seu programa dinâmico com variáveis" id="{379A4C9F-2C09-4E7E-9F01-495225CC8601}">
          <p14:sldIdLst>
            <p14:sldId id="309"/>
            <p14:sldId id="310"/>
            <p14:sldId id="312"/>
            <p14:sldId id="313"/>
          </p14:sldIdLst>
        </p14:section>
        <p14:section name="04. Crie suas próprias funcionalidades" id="{97D84ED7-2C42-492A-99A9-7CC838344132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05. Pratique resolvendo problemas do seu dia a dia" id="{B3A71235-D86C-4999-845B-EEAFBD401583}">
          <p14:sldIdLst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06. Execute códigos diferentes dependendo da condição" id="{72F4B22C-99AC-4E8E-AE4C-6D05FDFFEBB9}">
          <p14:sldIdLst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07. Repita tarefas" id="{C7CF3772-FA3B-438C-9000-D2C019CA8BC8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Design, Transformar, Anotação, Trabalhe em Conjunto, Diga-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06/05/2023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06/05/2023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8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42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2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8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6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92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043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06/05/2023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06/05/2023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microsoft.com/office/2017/04/relationships/track" Target="../media/track1.vtt"/><Relationship Id="rId4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hyperlink" Target="Selecione%20aqui%20para%20ir%20para%20o%20treinamento%20gratuito%20do%20PowerPoint.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://go.microsoft.com/fwlink/?LinkId=62332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800" b="1" dirty="0">
                <a:solidFill>
                  <a:schemeClr val="bg1"/>
                </a:solidFill>
              </a:rPr>
              <a:t>Iniciante em Programação T5 - ONE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053385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2400" b="1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e HTML: desenvolva um jogo e pratique 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02. COMUNIQUE-SE COM O USUÁRIO</a:t>
            </a:r>
          </a:p>
        </p:txBody>
      </p:sp>
    </p:spTree>
    <p:extLst>
      <p:ext uri="{BB962C8B-B14F-4D97-AF65-F5344CB8AC3E}">
        <p14:creationId xmlns:p14="http://schemas.microsoft.com/office/powerpoint/2010/main" val="36803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1A88-94A9-38AF-9DA6-9CFF17F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56B19-E521-D6A5-0CE8-C8FD04E179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46904" cy="2454487"/>
          </a:xfrm>
        </p:spPr>
        <p:txBody>
          <a:bodyPr/>
          <a:lstStyle/>
          <a:p>
            <a:r>
              <a:rPr lang="pt-BR" b="1" dirty="0"/>
              <a:t>Convenção de código: </a:t>
            </a:r>
            <a:br>
              <a:rPr lang="pt-BR" dirty="0"/>
            </a:br>
            <a:r>
              <a:rPr lang="pt-BR" dirty="0" err="1"/>
              <a:t>tags</a:t>
            </a:r>
            <a:r>
              <a:rPr lang="pt-BR" dirty="0"/>
              <a:t> HTML devem ser escritas com letra minúscula, mesmo que funcione utilizando maiúsculas.  </a:t>
            </a:r>
          </a:p>
          <a:p>
            <a:r>
              <a:rPr lang="pt-BR" b="1" dirty="0"/>
              <a:t>Mundo </a:t>
            </a:r>
            <a:r>
              <a:rPr lang="pt-BR" b="1" dirty="0" err="1"/>
              <a:t>JavaScript</a:t>
            </a:r>
            <a:r>
              <a:rPr lang="pt-BR" b="1" dirty="0"/>
              <a:t> é mais rígido: </a:t>
            </a:r>
            <a:br>
              <a:rPr lang="pt-BR" dirty="0"/>
            </a:br>
            <a:r>
              <a:rPr lang="pt-BR" dirty="0"/>
              <a:t>O mundo </a:t>
            </a:r>
            <a:r>
              <a:rPr lang="pt-BR" dirty="0" err="1"/>
              <a:t>JavaScript</a:t>
            </a:r>
            <a:r>
              <a:rPr lang="pt-BR" dirty="0"/>
              <a:t> só está preparado para entender a sintaxe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alert</a:t>
            </a:r>
            <a:r>
              <a:rPr lang="pt-BR" dirty="0"/>
              <a:t>, em letras minúsculas. </a:t>
            </a:r>
            <a:r>
              <a:rPr lang="pt-BR" b="0" i="0" dirty="0">
                <a:effectLst/>
              </a:rPr>
              <a:t>Ao escrevermos em letras maiúsculas, estamos incorrendo em um erro de </a:t>
            </a:r>
            <a:r>
              <a:rPr lang="pt-BR" b="1" i="0" dirty="0">
                <a:effectLst/>
              </a:rPr>
              <a:t>sintaxe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FA55-45B4-EE06-1012-3315285B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4420179"/>
            <a:ext cx="4677428" cy="56205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BA91D4-772F-F6B2-6372-6FC6914629FD}"/>
              </a:ext>
            </a:extLst>
          </p:cNvPr>
          <p:cNvSpPr txBox="1">
            <a:spLocks/>
          </p:cNvSpPr>
          <p:nvPr/>
        </p:nvSpPr>
        <p:spPr>
          <a:xfrm>
            <a:off x="499740" y="3990623"/>
            <a:ext cx="4416552" cy="52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Erro de </a:t>
            </a:r>
            <a:r>
              <a:rPr lang="pt-BR" b="1" dirty="0"/>
              <a:t>sintaxe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28E4FB-774C-8766-E2AD-AEEFE8551D15}"/>
              </a:ext>
            </a:extLst>
          </p:cNvPr>
          <p:cNvSpPr txBox="1">
            <a:spLocks/>
          </p:cNvSpPr>
          <p:nvPr/>
        </p:nvSpPr>
        <p:spPr>
          <a:xfrm>
            <a:off x="6414054" y="3288616"/>
            <a:ext cx="4826032" cy="3379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de que precisamos em nosso programa, para que ele funcione, é 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 com atributo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“UTF-8”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sem o qual o programa pode até funcionar, mas haverá problemas de acentuação. Se queremos escrever um código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ele deve estar inserido na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&gt;. </a:t>
            </a:r>
          </a:p>
          <a:p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esta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aprendemos o comando 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Precisamos informá-lo sobre que informações serão exibidas. Às instruções que 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recebe é dado o nome de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precisa receber. Isto faz parte da lógica de programação.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5B1C52-BDDB-23F1-BBEB-E9F8BCE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54" y="1501687"/>
            <a:ext cx="373432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4DE10-9D8C-CD4A-091C-E8D3139A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540F6-5097-3F9E-8C72-59CC9259C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556504" cy="514807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que fazer? O mundo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representado por tudo que está inserido na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Todo o conteúdo desta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interpretado pelo navegador como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mundo HTML é compreendido como tudo que está fora da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&gt;. O que faremos é escrever, a partir do mundo JS, um HTML. Para isto, adicionaremos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( ):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palavra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document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significa, em português, "documento". Nossa página HTML, nosso programa, é um documento. Já a palavra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corresponde à palavra "escrever".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recebe parênteses ao final, ou seja, ele aceita receber algo para escrever no documento. Como vimos, o texto no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incluído entre aspas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texto é chamado de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tanto em JS como em outras linguagens de programação.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1F4C6A-67F5-0880-DB1C-5EAF0F42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08" y="1435609"/>
            <a:ext cx="3520453" cy="15646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0E615-2DDC-D1B6-E926-D33AC10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08" y="3238023"/>
            <a:ext cx="3520453" cy="14648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C9D056-5E78-DAB5-44CC-0ADF4CDC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8" y="5133158"/>
            <a:ext cx="3520453" cy="1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3937A-32D3-2F68-7DB1-3DAA7509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622793" cy="640080"/>
          </a:xfrm>
        </p:spPr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alert</a:t>
            </a:r>
            <a:r>
              <a:rPr lang="pt-BR" dirty="0"/>
              <a:t> demais pode ser tedioso para 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83F052-DFC3-1896-433C-9E58D27997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3569677"/>
            <a:ext cx="5372849" cy="2447075"/>
          </a:xfrm>
        </p:spPr>
        <p:txBody>
          <a:bodyPr>
            <a:normAutofit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Uma boa prática é terminar uma instrução com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ponto e vírgula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Contudo, vimos que se comunicar com o usuário através de alertas pode ser algo tedioso e por isso aprendemos uma nova instrução capaz de escrever a partir do mundo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 mundo HTML.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E2B7-0ED7-73A9-697E-8716F6FD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797740"/>
            <a:ext cx="5372850" cy="1162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1C6AB6-59F5-F47F-237C-54E2654A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5" y="1797740"/>
            <a:ext cx="5120948" cy="3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B2C51-3DF1-0C8E-C99E-A17604F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828F8E-3722-6832-6E09-1D260B65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1540696"/>
            <a:ext cx="3797575" cy="2332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CBE24-9D69-ACF9-FD86-41F86CE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4180783"/>
            <a:ext cx="705794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5106-752F-ED4F-0B45-64C39B57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D5B54-FB13-3325-C6BD-022CBA12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68151"/>
            <a:ext cx="10210571" cy="43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3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FD2D1-4244-9F2B-AFE1-B981A89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82B279-6CDA-0FE4-5248-4807F309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08727"/>
            <a:ext cx="995501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6782-2BB1-E2E3-AC9B-8B6AC0D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textos e números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727D43-FC53-7A0F-44DA-A25F01F3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648076"/>
            <a:ext cx="8960418" cy="49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03. TORNE SEU PROGRAMA DINÂMICO COM VARIÁVEIS</a:t>
            </a:r>
          </a:p>
        </p:txBody>
      </p:sp>
    </p:spTree>
    <p:extLst>
      <p:ext uri="{BB962C8B-B14F-4D97-AF65-F5344CB8AC3E}">
        <p14:creationId xmlns:p14="http://schemas.microsoft.com/office/powerpoint/2010/main" val="20867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B6AD3-072E-380E-D1AC-FEC1812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Reduzindo alterações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F165F55F-12EB-DFBC-896A-697B762DD8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377553"/>
            <a:ext cx="11041528" cy="2544005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Variáveis: </a:t>
            </a:r>
            <a:br>
              <a:rPr lang="pt-BR" dirty="0"/>
            </a:br>
            <a:r>
              <a:rPr lang="pt-BR" b="0" i="0" dirty="0">
                <a:effectLst/>
              </a:rPr>
              <a:t>O processo de "raciocínio" do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será questionar se determinado trecho está entre aspas, e se estiver, é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, caso negativo, será feita uma próxima pergunta: trata-se de um número? Caso a resposta seja "não", significa que se trata de uma </a:t>
            </a:r>
            <a:r>
              <a:rPr lang="pt-BR" b="1" i="0" dirty="0">
                <a:effectLst/>
              </a:rPr>
              <a:t>variável</a:t>
            </a:r>
            <a:r>
              <a:rPr lang="pt-BR" b="0" i="0" dirty="0">
                <a:effectLst/>
              </a:rPr>
              <a:t>.            </a:t>
            </a:r>
            <a:br>
              <a:rPr lang="pt-BR" b="0" i="0" dirty="0"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/>
              <a:t> ano = </a:t>
            </a:r>
            <a:r>
              <a:rPr lang="pt-BR" b="1" dirty="0">
                <a:solidFill>
                  <a:schemeClr val="accent1"/>
                </a:solidFill>
              </a:rPr>
              <a:t>2016</a:t>
            </a:r>
            <a:r>
              <a:rPr lang="pt-BR" dirty="0"/>
              <a:t>; </a:t>
            </a:r>
          </a:p>
          <a:p>
            <a:r>
              <a:rPr lang="pt-BR" b="0" i="0" dirty="0">
                <a:effectLst/>
              </a:rPr>
              <a:t>O prefixo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effectLst/>
              </a:rPr>
              <a:t> ó é utilizado ao declararmos a variável pela primeira vez, então não é necessário utilizá-lo ao definirmos um novo valor. As variáveis nos ajudam, também, a fazer a manutenção de nosso código, já que ela é declarada em um único ponto e pode ser utilizada em diversos momentos.</a:t>
            </a:r>
            <a:endParaRPr lang="pt-BR" dirty="0"/>
          </a:p>
        </p:txBody>
      </p:sp>
      <p:pic>
        <p:nvPicPr>
          <p:cNvPr id="15" name="Imagem 14" descr="Tela de computador com letras e números em fundo preto&#10;&#10;Descrição gerada automaticamente">
            <a:extLst>
              <a:ext uri="{FF2B5EF4-FFF2-40B4-BE49-F238E27FC236}">
                <a16:creationId xmlns:a16="http://schemas.microsoft.com/office/drawing/2014/main" id="{EF4293FD-55E1-6451-2C40-CFCEE96D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921559"/>
            <a:ext cx="3472414" cy="2380921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E2A956A-8D5A-FCF9-23DB-AE2DB49E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41" y="3926388"/>
            <a:ext cx="3985718" cy="2376092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B75AD3B8-BF31-B2CC-8507-0C039CCF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263" y="3921559"/>
            <a:ext cx="3421528" cy="23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01. COMECE A PROGRAMAR HOJE</a:t>
            </a:r>
          </a:p>
        </p:txBody>
      </p:sp>
    </p:spTree>
    <p:extLst>
      <p:ext uri="{BB962C8B-B14F-4D97-AF65-F5344CB8AC3E}">
        <p14:creationId xmlns:p14="http://schemas.microsoft.com/office/powerpoint/2010/main" val="31430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93E7-AF16-48DD-2F4E-8E7969F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BD72-342E-9078-068D-117563CDA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4838750" cy="1991800"/>
          </a:xfrm>
        </p:spPr>
        <p:txBody>
          <a:bodyPr/>
          <a:lstStyle/>
          <a:p>
            <a:r>
              <a:rPr lang="pt-BR" b="0" i="0" dirty="0">
                <a:effectLst/>
              </a:rPr>
              <a:t>Uma variável pode guardar praticamente o que você quiser: um </a:t>
            </a:r>
            <a:r>
              <a:rPr lang="pt-BR" i="0" dirty="0">
                <a:effectLst/>
              </a:rPr>
              <a:t>número,</a:t>
            </a:r>
            <a:r>
              <a:rPr lang="pt-BR" b="0" i="0" dirty="0">
                <a:effectLst/>
              </a:rPr>
              <a:t> uma </a:t>
            </a:r>
            <a:r>
              <a:rPr lang="pt-BR" b="0" i="0" dirty="0" err="1">
                <a:effectLst/>
              </a:rPr>
              <a:t>string</a:t>
            </a:r>
            <a:r>
              <a:rPr lang="pt-BR" b="0" i="0" dirty="0">
                <a:effectLst/>
              </a:rPr>
              <a:t> ou outro pedaço de código. </a:t>
            </a:r>
          </a:p>
          <a:p>
            <a:r>
              <a:rPr lang="pt-BR" dirty="0"/>
              <a:t>É</a:t>
            </a:r>
            <a:r>
              <a:rPr lang="pt-BR" b="0" i="0" dirty="0">
                <a:effectLst/>
              </a:rPr>
              <a:t> possível calcular a média das idades usando a frase "A média das idades é" e concatenando com a soma das idades dividida pelo número de indivíduos.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5FFEA-196D-5C8A-9589-FBE68436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3430592"/>
            <a:ext cx="4463748" cy="35817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DB70677-07AE-20C7-36BF-5E20F124F128}"/>
              </a:ext>
            </a:extLst>
          </p:cNvPr>
          <p:cNvSpPr txBox="1">
            <a:spLocks/>
          </p:cNvSpPr>
          <p:nvPr/>
        </p:nvSpPr>
        <p:spPr>
          <a:xfrm>
            <a:off x="521207" y="4213221"/>
            <a:ext cx="4365425" cy="49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realizar a operação por meio de uma variável: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E9232C-9365-1695-1C40-B29DF863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4675166"/>
            <a:ext cx="4463748" cy="41393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32AD43D-ADA2-2F7E-5C85-69A744A2BD03}"/>
              </a:ext>
            </a:extLst>
          </p:cNvPr>
          <p:cNvSpPr txBox="1">
            <a:spLocks/>
          </p:cNvSpPr>
          <p:nvPr/>
        </p:nvSpPr>
        <p:spPr>
          <a:xfrm>
            <a:off x="5853830" y="1435607"/>
            <a:ext cx="5484055" cy="64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3D464D"/>
                </a:solidFill>
              </a:rPr>
              <a:t>Para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arredondar números com muitas casas decimais, c</a:t>
            </a:r>
            <a:r>
              <a:rPr lang="pt-BR" dirty="0">
                <a:solidFill>
                  <a:srgbClr val="3D464D"/>
                </a:solidFill>
              </a:rPr>
              <a:t>hamaremos a </a:t>
            </a:r>
            <a:r>
              <a:rPr lang="pt-BR" b="1" dirty="0">
                <a:solidFill>
                  <a:srgbClr val="3D464D"/>
                </a:solidFill>
              </a:rPr>
              <a:t>função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b="1" dirty="0">
                <a:solidFill>
                  <a:srgbClr val="3D464D"/>
                </a:solidFill>
              </a:rPr>
              <a:t>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(do inglês, "arredondar"):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8B6044-563B-AB03-E5B3-9F90CCC5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70" y="2148384"/>
            <a:ext cx="838273" cy="3048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2FCF64C-B9DE-EBAF-2964-00FC548E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70" y="2620989"/>
            <a:ext cx="5415216" cy="624894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1E266C5-A28C-29F8-401E-9391CF10D10C}"/>
              </a:ext>
            </a:extLst>
          </p:cNvPr>
          <p:cNvSpPr txBox="1">
            <a:spLocks/>
          </p:cNvSpPr>
          <p:nvPr/>
        </p:nvSpPr>
        <p:spPr>
          <a:xfrm>
            <a:off x="5873510" y="3471142"/>
            <a:ext cx="5590904" cy="149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código não </a:t>
            </a:r>
            <a:r>
              <a:rPr lang="pt-BR" b="0" i="0" dirty="0">
                <a:effectLst/>
              </a:rPr>
              <a:t>é evidente qual idade corresponde a qual indivíduo. Na operação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39 + 20 + 41</a:t>
            </a:r>
            <a:r>
              <a:rPr lang="pt-BR" b="0" i="0" dirty="0">
                <a:effectLst/>
              </a:rPr>
              <a:t>. Não dá para saber qual idade pertence a quem. </a:t>
            </a:r>
          </a:p>
          <a:p>
            <a:r>
              <a:rPr lang="pt-BR" b="0" i="0" dirty="0">
                <a:effectLst/>
              </a:rPr>
              <a:t>Para eliminarmos esta dificuldade, criaremos variáveis para a idade de cada um:</a:t>
            </a:r>
            <a:endParaRPr lang="pt-BR" dirty="0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AAA97964-435F-CD8F-41CC-5D2BD9A4D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2" y="4794028"/>
            <a:ext cx="5034743" cy="1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2AD85-622A-106F-3A66-3D71BDAA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666FE-2C05-F714-BFB4-B8A92C913C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729"/>
            <a:ext cx="6784162" cy="5170935"/>
          </a:xfrm>
        </p:spPr>
        <p:txBody>
          <a:bodyPr>
            <a:noAutofit/>
          </a:bodyPr>
          <a:lstStyle/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Aprendemos a trabalhar com variáveis, que nos facilitam a manutenção de nosso programa, e o tornam mais dinâmico. Por exemplo, para o ano, em vez de termos o número fixo no comando, cujas alterações posteriores teriam que ser feitas manualmente em todos os locais em que ele aparece, declaramos uma variável que guarda um valor, no caso 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>
                <a:solidFill>
                  <a:srgbClr val="3D464D"/>
                </a:solidFill>
              </a:rPr>
              <a:t>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Para isso, utilizamos o prefixo </a:t>
            </a:r>
            <a:r>
              <a:rPr lang="pt-BR" sz="1000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abreviação de </a:t>
            </a:r>
            <a:r>
              <a:rPr lang="pt-BR" sz="1000" b="0" i="1" dirty="0" err="1">
                <a:solidFill>
                  <a:srgbClr val="7030A0"/>
                </a:solidFill>
                <a:effectLst/>
              </a:rPr>
              <a:t>variable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em seguida nomeamos a variável como ano. Além disso, utilizamos o sinal de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=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que lemos como "recebe". Portanto, 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 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2016.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Assim, em todo o lugar em que esta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for acessada, o JS "pegará" o seu valor naquele momento. Quando o código do trecho abaixo for executado, a primeira linha a ser processada é a declaração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Em seguida, ele imprimirá a linha do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dirty="0" err="1">
                <a:solidFill>
                  <a:srgbClr val="3D464D"/>
                </a:solidFill>
              </a:rPr>
              <a:t>document.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000" dirty="0">
                <a:solidFill>
                  <a:srgbClr val="3D464D"/>
                </a:solidFill>
              </a:rPr>
              <a:t>( );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 a idade do Flávio, que é uma série de concatenações.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b="0" i="0" dirty="0">
                <a:solidFill>
                  <a:srgbClr val="3D464D"/>
                </a:solidFill>
                <a:effectLst/>
              </a:rPr>
              <a:t>No momento em que o código for executado, será analisado o valor da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até este ponto, no caso,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2016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Este valor será impresso até atingir a linha em que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variável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ano recebe o valor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Por definição, os valores da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mudam, e podem ser alterados em diversos pontos ao longo do programa. Portanto, a partir da nova instrução, o valor de ano será </a:t>
            </a:r>
            <a:r>
              <a:rPr lang="pt-BR" sz="1000" b="1" i="0" dirty="0">
                <a:solidFill>
                  <a:schemeClr val="accent1"/>
                </a:solidFill>
                <a:effectLst/>
              </a:rPr>
              <a:t>2017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br>
              <a:rPr lang="pt-BR" sz="1000" b="0" i="0" dirty="0">
                <a:solidFill>
                  <a:srgbClr val="3D464D"/>
                </a:solidFill>
                <a:effectLst/>
              </a:rPr>
            </a:br>
            <a:r>
              <a:rPr lang="pt-BR" sz="1000" dirty="0"/>
              <a:t>Não há influência sobre as instruções anteriores porque elas já foram processadas, com o valor de ano de </a:t>
            </a:r>
            <a:r>
              <a:rPr lang="pt-BR" sz="1000" b="1" dirty="0">
                <a:solidFill>
                  <a:schemeClr val="accent1"/>
                </a:solidFill>
              </a:rPr>
              <a:t>2016</a:t>
            </a:r>
            <a:r>
              <a:rPr lang="pt-BR" sz="1000" dirty="0"/>
              <a:t>. O marco de mudança do valor da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 em nosso programa é na linha ano </a:t>
            </a:r>
            <a:r>
              <a:rPr lang="pt-BR" sz="1000" b="1" dirty="0">
                <a:solidFill>
                  <a:schemeClr val="accent1"/>
                </a:solidFill>
              </a:rPr>
              <a:t>= 2017</a:t>
            </a:r>
            <a:r>
              <a:rPr lang="pt-BR" sz="1000" dirty="0"/>
              <a:t>. Vimos também que é possível realizar operações matemáticas, como adições e multiplicações, desde que elas guardem um número. Podemos guardar em uma </a:t>
            </a:r>
            <a:r>
              <a:rPr lang="pt-BR" sz="1000" dirty="0">
                <a:solidFill>
                  <a:srgbClr val="7030A0"/>
                </a:solidFill>
              </a:rPr>
              <a:t>variável</a:t>
            </a:r>
            <a:r>
              <a:rPr lang="pt-BR" sz="1000" dirty="0"/>
              <a:t>, por exemplo, informações de idade. 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odemos também realizar operações matemáticas utilizando os nomes das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, e guardar seu resultado em outra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Além disso, u</a:t>
            </a:r>
            <a:r>
              <a:rPr lang="pt-BR" sz="1000" dirty="0"/>
              <a:t>ma variável não guarda só um tipo texto (</a:t>
            </a:r>
            <a:r>
              <a:rPr lang="pt-BR" sz="1000" dirty="0" err="1"/>
              <a:t>string</a:t>
            </a:r>
            <a:r>
              <a:rPr lang="pt-BR" sz="1000" dirty="0"/>
              <a:t>), mas também um tipo número.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3F5255F-9D6B-5C5C-9C65-6E11F70D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41" y="1312729"/>
            <a:ext cx="4395607" cy="51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04. CRIE SUAS PRÓPRIAS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57602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3FE3-BE52-75C0-C5C2-EEABCA0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1B63-1FED-9C5E-6355-643027CE4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91515"/>
          </a:xfrm>
        </p:spPr>
        <p:txBody>
          <a:bodyPr/>
          <a:lstStyle/>
          <a:p>
            <a:r>
              <a:rPr lang="pt-BR" dirty="0"/>
              <a:t>Diferentes formas de pular uma linha: </a:t>
            </a:r>
          </a:p>
        </p:txBody>
      </p:sp>
      <p:pic>
        <p:nvPicPr>
          <p:cNvPr id="15" name="Imagem 1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94A2E70-B8F7-85A8-81E2-8AF6B3ED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2" y="2066168"/>
            <a:ext cx="5007441" cy="358738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08662450-5B1B-BC2F-93A4-602161DF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0" y="2066168"/>
            <a:ext cx="5511913" cy="35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9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BA29-779A-ECE9-68A2-9213EA37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FDE2FA-B342-3C4F-64E1-D344DBB6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7" y="1586066"/>
            <a:ext cx="4776982" cy="4726244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59E0D66-C6C2-43FE-69F2-FFF26C8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85" y="1586066"/>
            <a:ext cx="5153578" cy="47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2CE27-A211-6938-20C5-673D907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a manutenção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2F955-657C-4848-4670-6895E3283E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042904" cy="1671387"/>
          </a:xfrm>
        </p:spPr>
        <p:txBody>
          <a:bodyPr>
            <a:normAutofit/>
          </a:bodyPr>
          <a:lstStyle/>
          <a:p>
            <a:r>
              <a:rPr lang="pt-BR" dirty="0"/>
              <a:t>- Adicionando o 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 err="1"/>
              <a:t>puloLinha</a:t>
            </a:r>
            <a:r>
              <a:rPr lang="pt-BR" dirty="0"/>
              <a:t> melhoramos o código.</a:t>
            </a:r>
            <a:br>
              <a:rPr lang="pt-BR" sz="1200" dirty="0">
                <a:solidFill>
                  <a:srgbClr val="3D464D"/>
                </a:solidFill>
              </a:rPr>
            </a:br>
            <a:r>
              <a:rPr lang="pt-BR" sz="1200" dirty="0">
                <a:solidFill>
                  <a:srgbClr val="3D464D"/>
                </a:solidFill>
              </a:rPr>
              <a:t>- Na hora que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 ) for acessado, ele irá pegar o conteúdo da </a:t>
            </a:r>
            <a:r>
              <a:rPr lang="pt-BR" sz="1200" dirty="0">
                <a:solidFill>
                  <a:srgbClr val="7030A0"/>
                </a:solidFill>
              </a:rPr>
              <a:t>variável</a:t>
            </a:r>
            <a:r>
              <a:rPr lang="pt-BR" sz="1200" dirty="0">
                <a:solidFill>
                  <a:srgbClr val="3D464D"/>
                </a:solidFill>
              </a:rPr>
              <a:t>, a </a:t>
            </a:r>
            <a:r>
              <a:rPr lang="pt-BR" sz="1200" dirty="0" err="1">
                <a:solidFill>
                  <a:srgbClr val="3D464D"/>
                </a:solidFill>
              </a:rPr>
              <a:t>tag</a:t>
            </a:r>
            <a:r>
              <a:rPr lang="pt-BR" sz="1200" dirty="0">
                <a:solidFill>
                  <a:srgbClr val="3D464D"/>
                </a:solidFill>
              </a:rPr>
              <a:t> </a:t>
            </a:r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  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     </a:t>
            </a:r>
            <a:r>
              <a:rPr lang="pt-BR" b="1" dirty="0">
                <a:solidFill>
                  <a:srgbClr val="7030A0"/>
                </a:solidFill>
                <a:sym typeface="Wingdings" panose="05000000000000000000" pitchFamily="2" charset="2"/>
              </a:rPr>
              <a:t>var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dirty="0" err="1">
                <a:sym typeface="Wingdings" panose="05000000000000000000" pitchFamily="2" charset="2"/>
              </a:rPr>
              <a:t>puloLinha</a:t>
            </a:r>
            <a:r>
              <a:rPr lang="pt-BR" dirty="0">
                <a:sym typeface="Wingdings" panose="05000000000000000000" pitchFamily="2" charset="2"/>
              </a:rPr>
              <a:t> </a:t>
            </a:r>
            <a:r>
              <a:rPr lang="pt-BR" b="1" dirty="0">
                <a:solidFill>
                  <a:schemeClr val="accent1"/>
                </a:solidFill>
                <a:sym typeface="Wingdings" panose="05000000000000000000" pitchFamily="2" charset="2"/>
              </a:rPr>
              <a:t>= 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“&lt;</a:t>
            </a:r>
            <a:r>
              <a:rPr lang="pt-BR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br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&gt;</a:t>
            </a:r>
            <a:r>
              <a:rPr lang="pt-BR" b="1" dirty="0">
                <a:solidFill>
                  <a:schemeClr val="accent6"/>
                </a:solidFill>
              </a:rPr>
              <a:t>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 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  <a:t>”</a:t>
            </a:r>
            <a:br>
              <a:rPr lang="pt-BR" b="1" dirty="0">
                <a:solidFill>
                  <a:schemeClr val="accent6"/>
                </a:solidFill>
                <a:sym typeface="Wingdings" panose="05000000000000000000" pitchFamily="2" charset="2"/>
              </a:rPr>
            </a:br>
            <a:r>
              <a:rPr lang="pt-BR" dirty="0"/>
              <a:t>- No lugar de passarmos</a:t>
            </a:r>
            <a:r>
              <a:rPr lang="pt-BR" b="1" dirty="0">
                <a:solidFill>
                  <a:schemeClr val="accent6"/>
                </a:solidFill>
              </a:rPr>
              <a:t> 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 </a:t>
            </a:r>
            <a:r>
              <a:rPr lang="pt-BR" dirty="0"/>
              <a:t>para o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6"/>
                </a:solidFill>
              </a:rPr>
              <a:t>“&lt;</a:t>
            </a:r>
            <a:r>
              <a:rPr lang="pt-BR" b="1" dirty="0" err="1">
                <a:solidFill>
                  <a:schemeClr val="accent6"/>
                </a:solidFill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&gt;”</a:t>
            </a:r>
            <a:r>
              <a:rPr lang="pt-BR" sz="1200" dirty="0">
                <a:solidFill>
                  <a:srgbClr val="3D464D"/>
                </a:solidFill>
              </a:rPr>
              <a:t>), passamos a variável: </a:t>
            </a:r>
            <a:r>
              <a:rPr lang="pt-BR" sz="1200" dirty="0" err="1">
                <a:solidFill>
                  <a:srgbClr val="3D464D"/>
                </a:solidFill>
              </a:rPr>
              <a:t>document.</a:t>
            </a:r>
            <a:r>
              <a:rPr lang="pt-BR" sz="12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200" dirty="0">
                <a:solidFill>
                  <a:srgbClr val="3D464D"/>
                </a:solidFill>
              </a:rPr>
              <a:t>(</a:t>
            </a:r>
            <a:r>
              <a:rPr lang="pt-BR" sz="1200" dirty="0" err="1">
                <a:solidFill>
                  <a:srgbClr val="3D464D"/>
                </a:solidFill>
              </a:rPr>
              <a:t>puloLinha</a:t>
            </a:r>
            <a:r>
              <a:rPr lang="pt-BR" sz="1200" dirty="0">
                <a:solidFill>
                  <a:srgbClr val="3D464D"/>
                </a:solidFill>
              </a:rPr>
              <a:t>);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8E29A19-9491-34BF-88E5-68F5942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653334"/>
            <a:ext cx="6230638" cy="3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7A015-F34A-BAF3-2D14-8729433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663A-A552-B0FD-F363-769DFAC47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6087447" cy="5289657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t-BR" dirty="0"/>
              <a:t>Toda função que criarmos devem estar nas primeiras instruções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b="1" dirty="0">
                <a:solidFill>
                  <a:srgbClr val="7030A0"/>
                </a:solidFill>
              </a:rPr>
              <a:t>script</a:t>
            </a:r>
            <a:r>
              <a:rPr lang="pt-BR" dirty="0"/>
              <a:t>&gt;.  Ou seja, devemos declarar funções logo no início do código.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 ponto importante - a função é sempre descrita por um verbo, seja ele "pula", "grita", "comemora", ou qualquer outro, isto porque ela sempre indica uma ação a ser executada.</a:t>
            </a:r>
          </a:p>
          <a:p>
            <a:pPr marL="171450" indent="-171450">
              <a:buFontTx/>
              <a:buChar char="-"/>
            </a:pPr>
            <a:r>
              <a:rPr lang="pt-BR" dirty="0"/>
              <a:t>Dentro de um bloco sempre utilizaremos a tecla “</a:t>
            </a:r>
            <a:r>
              <a:rPr lang="pt-BR" dirty="0" err="1"/>
              <a:t>Tab</a:t>
            </a:r>
            <a:r>
              <a:rPr lang="pt-BR" dirty="0"/>
              <a:t>” para </a:t>
            </a:r>
            <a:r>
              <a:rPr lang="pt-BR" dirty="0" err="1"/>
              <a:t>identar</a:t>
            </a:r>
            <a:r>
              <a:rPr lang="pt-BR" dirty="0"/>
              <a:t> o código. </a:t>
            </a:r>
            <a:r>
              <a:rPr lang="pt-BR" b="0" i="0" dirty="0">
                <a:effectLst/>
              </a:rPr>
              <a:t>Trata-se de uma boa prática, uma convenção no mundo da programação - se estamos em um bloco, utilizamos "</a:t>
            </a:r>
            <a:r>
              <a:rPr lang="pt-BR" b="0" i="0" dirty="0" err="1">
                <a:effectLst/>
              </a:rPr>
              <a:t>Tab</a:t>
            </a:r>
            <a:r>
              <a:rPr lang="pt-BR" b="0" i="0" dirty="0">
                <a:effectLst/>
              </a:rPr>
              <a:t>" para criar um espaçamento na linha e, assim, o código ficará </a:t>
            </a:r>
            <a:r>
              <a:rPr lang="pt-BR" b="1" i="0" dirty="0">
                <a:effectLst/>
              </a:rPr>
              <a:t>indentado</a:t>
            </a:r>
            <a:r>
              <a:rPr lang="pt-BR" b="0" i="0" dirty="0">
                <a:effectLst/>
              </a:rPr>
              <a:t> e teremos uma melhor noção de hierarquia. Neste caso, saberemos que </a:t>
            </a:r>
            <a:r>
              <a:rPr lang="pt-BR" b="0" i="0" dirty="0" err="1">
                <a:effectLst/>
              </a:rPr>
              <a:t>document.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(“&lt;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&gt;&lt;</a:t>
            </a:r>
            <a:r>
              <a:rPr lang="pt-BR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”</a:t>
            </a:r>
            <a:r>
              <a:rPr lang="pt-BR" b="0" i="0" dirty="0">
                <a:effectLst/>
              </a:rPr>
              <a:t>) pertence a função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b="0" i="0" dirty="0">
                <a:effectLst/>
              </a:rPr>
              <a:t>( ). </a:t>
            </a:r>
          </a:p>
          <a:p>
            <a:pPr marL="171450" indent="-171450">
              <a:buFontTx/>
              <a:buChar char="-"/>
            </a:pPr>
            <a:r>
              <a:rPr lang="pt-BR" dirty="0"/>
              <a:t>O </a:t>
            </a:r>
            <a:r>
              <a:rPr lang="pt-BR" dirty="0" err="1"/>
              <a:t>document.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dirty="0"/>
              <a:t>( ) escreve algo na tela.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effectLst/>
              </a:rPr>
              <a:t>Uma função representa um conjunto de instruções, e é possível ter uma, duas, cem instruções - </a:t>
            </a:r>
            <a:r>
              <a:rPr lang="pt-BR" b="1" i="0" dirty="0">
                <a:effectLst/>
              </a:rPr>
              <a:t>não há limites</a:t>
            </a:r>
            <a:r>
              <a:rPr lang="pt-BR" b="0" i="0" dirty="0">
                <a:effectLst/>
              </a:rPr>
              <a:t>. Sendo assim, será desnecessário reescrevê-las em diversos pontos no código, basta utilizarmos a função criada.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7291A7A-A23B-B102-6C89-4065B8B4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06" y="1435607"/>
            <a:ext cx="4655021" cy="49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8521-C4D8-F914-471C-CE4243E4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8A1BE01-2FE8-0514-0823-C0250E6F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88" y="1447719"/>
            <a:ext cx="5253060" cy="46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C3FA-010D-BD60-F203-DF41CA0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9A0ED7E-50AC-31A8-FC68-353BD0FF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9" y="1507322"/>
            <a:ext cx="6708919" cy="46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FB15-7716-2150-BDE1-7088A944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6A0CB44-0958-6220-25C0-4C8CD2D2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1" y="1862788"/>
            <a:ext cx="4972737" cy="3967741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69F2E6B-CDA0-9416-B165-04E9E05D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1862787"/>
            <a:ext cx="4972737" cy="3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B07DC-B5F5-2322-528F-19CD31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Converse com seu navegador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A69416-818B-72C6-F8EB-6D007F1ACA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7637095" cy="640080"/>
          </a:xfrm>
        </p:spPr>
        <p:txBody>
          <a:bodyPr>
            <a:noAutofit/>
          </a:bodyPr>
          <a:lstStyle/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U: </a:t>
            </a:r>
            <a:r>
              <a:rPr lang="pt-BR" sz="1600" dirty="0"/>
              <a:t>Para verificar códigos de sites </a:t>
            </a:r>
            <a:br>
              <a:rPr lang="pt-BR" sz="1600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8D82D-B388-C8A7-4957-B297EE28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" y="1916662"/>
            <a:ext cx="6612835" cy="31757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2E4E6E9-8C84-3006-EF21-A53470B19882}"/>
              </a:ext>
            </a:extLst>
          </p:cNvPr>
          <p:cNvSpPr txBox="1">
            <a:spLocks/>
          </p:cNvSpPr>
          <p:nvPr/>
        </p:nvSpPr>
        <p:spPr>
          <a:xfrm>
            <a:off x="420225" y="5571438"/>
            <a:ext cx="7637095" cy="1014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O: </a:t>
            </a:r>
            <a:r>
              <a:rPr lang="pt-BR" sz="1600" dirty="0"/>
              <a:t>Para abrir arquivo HTML no navegador</a:t>
            </a:r>
            <a:br>
              <a:rPr lang="pt-BR" sz="1600" dirty="0"/>
            </a:br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F12 : </a:t>
            </a:r>
            <a:r>
              <a:rPr lang="pt-BR" sz="1600" dirty="0"/>
              <a:t>Para abrir a janela de ferramentas de desenvolvedor </a:t>
            </a:r>
            <a:r>
              <a:rPr lang="pt-BR" sz="1600" dirty="0">
                <a:solidFill>
                  <a:schemeClr val="accent2"/>
                </a:solidFill>
              </a:rPr>
              <a:t>(</a:t>
            </a:r>
            <a:r>
              <a:rPr lang="pt-BR" sz="1600" dirty="0" err="1">
                <a:solidFill>
                  <a:schemeClr val="accent2"/>
                </a:solidFill>
              </a:rPr>
              <a:t>DevTools</a:t>
            </a:r>
            <a:r>
              <a:rPr lang="pt-BR" sz="1600" dirty="0">
                <a:solidFill>
                  <a:schemeClr val="accent2"/>
                </a:solidFill>
              </a:rPr>
              <a:t>)</a:t>
            </a:r>
            <a:r>
              <a:rPr lang="pt-BR" sz="1600" dirty="0"/>
              <a:t>. </a:t>
            </a:r>
          </a:p>
          <a:p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8369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17529-78E5-515C-067C-B641200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com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A4BB2-05C1-BF40-674E-965494CE0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180" y="2333789"/>
            <a:ext cx="4416552" cy="3028335"/>
          </a:xfrm>
        </p:spPr>
        <p:txBody>
          <a:bodyPr>
            <a:normAutofit/>
          </a:bodyPr>
          <a:lstStyle/>
          <a:p>
            <a:r>
              <a:rPr lang="pt-BR" sz="6000" b="1" dirty="0"/>
              <a:t>CÓDIGO COMPLETO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5F3B2A9-B309-7416-3F2D-7F098DB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2" y="1494644"/>
            <a:ext cx="3716593" cy="4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61425-5EFF-777A-35D8-EDA7F0B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30A10-2E15-AF45-48AF-10991D8F2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7624"/>
            <a:ext cx="5330363" cy="5328986"/>
          </a:xfrm>
        </p:spPr>
        <p:txBody>
          <a:bodyPr>
            <a:normAutofit lnSpcReduction="10000"/>
          </a:bodyPr>
          <a:lstStyle/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Criamos uma função para nos poupar de escrever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document.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write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“&lt;</a:t>
            </a:r>
            <a:r>
              <a:rPr lang="pt-BR" sz="1300" b="1" i="0" dirty="0" err="1">
                <a:solidFill>
                  <a:schemeClr val="accent6"/>
                </a:solidFill>
                <a:effectLst/>
              </a:rPr>
              <a:t>br</a:t>
            </a:r>
            <a:r>
              <a:rPr lang="pt-BR" sz="1300" b="1" i="0" dirty="0">
                <a:solidFill>
                  <a:schemeClr val="accent6"/>
                </a:solidFill>
                <a:effectLst/>
              </a:rPr>
              <a:t>&gt;”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) várias vezes para quebrar uma linha, então criamos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. 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criada se inicia com o termo </a:t>
            </a:r>
            <a:r>
              <a:rPr lang="pt-BR" sz="1300" b="1" i="0" dirty="0" err="1">
                <a:solidFill>
                  <a:srgbClr val="7030A0"/>
                </a:solidFill>
                <a:effectLst/>
              </a:rPr>
              <a:t>function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, em seguida temos o nome da função, terminando com parênteses. </a:t>
            </a:r>
            <a:endParaRPr lang="pt-BR" sz="1300" dirty="0">
              <a:solidFill>
                <a:srgbClr val="3D464D"/>
              </a:solidFill>
            </a:endParaRPr>
          </a:p>
          <a:p>
            <a:br>
              <a:rPr lang="pt-BR" sz="1300" b="0" i="0" dirty="0">
                <a:solidFill>
                  <a:srgbClr val="3D464D"/>
                </a:solidFill>
                <a:effectLst/>
              </a:rPr>
            </a:br>
            <a:r>
              <a:rPr lang="pt-BR" sz="1300" b="1" i="0" dirty="0" err="1">
                <a:solidFill>
                  <a:srgbClr val="7030A0"/>
                </a:solidFill>
                <a:effectLst/>
              </a:rPr>
              <a:t>f</a:t>
            </a:r>
            <a:r>
              <a:rPr lang="pt-BR" sz="1300" b="1" dirty="0" err="1">
                <a:solidFill>
                  <a:srgbClr val="7030A0"/>
                </a:solidFill>
              </a:rPr>
              <a:t>unction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{ </a:t>
            </a:r>
          </a:p>
          <a:p>
            <a:r>
              <a:rPr lang="pt-BR" sz="1300" dirty="0">
                <a:solidFill>
                  <a:srgbClr val="3D464D"/>
                </a:solidFill>
              </a:rPr>
              <a:t>} </a:t>
            </a:r>
            <a:br>
              <a:rPr lang="pt-BR" sz="1300" dirty="0">
                <a:solidFill>
                  <a:srgbClr val="3D464D"/>
                </a:solidFill>
              </a:rPr>
            </a:br>
            <a:br>
              <a:rPr lang="pt-BR" sz="1300" dirty="0">
                <a:solidFill>
                  <a:srgbClr val="3D464D"/>
                </a:solidFill>
              </a:rPr>
            </a:br>
            <a:r>
              <a:rPr lang="pt-BR" sz="1300" b="0" i="0" dirty="0">
                <a:solidFill>
                  <a:srgbClr val="3D464D"/>
                </a:solidFill>
                <a:effectLst/>
              </a:rPr>
              <a:t>Abrimos e fechamos um bloco utilizando as chaves, já que toda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englobar uma ou mais instruções. </a:t>
            </a:r>
          </a:p>
          <a:p>
            <a:r>
              <a:rPr lang="pt-BR" sz="1300" dirty="0">
                <a:solidFill>
                  <a:srgbClr val="3D464D"/>
                </a:solidFill>
              </a:rPr>
              <a:t>Quando executamos o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será executada 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Para chamá-la, precisamos utilizar parênteses, da seguinte forma: </a:t>
            </a:r>
            <a:r>
              <a:rPr lang="pt-BR" sz="13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pulaLinha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( ); Caso contrário, o </a:t>
            </a:r>
            <a:r>
              <a:rPr lang="pt-BR" sz="1300" b="0" i="0" dirty="0" err="1">
                <a:solidFill>
                  <a:srgbClr val="3D464D"/>
                </a:solidFill>
                <a:effectLst/>
              </a:rPr>
              <a:t>JavaScript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ignorará a função. </a:t>
            </a:r>
          </a:p>
          <a:p>
            <a:endParaRPr lang="pt-BR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5B93D3F-8BFA-BF38-3FB0-43EFF230244E}"/>
              </a:ext>
            </a:extLst>
          </p:cNvPr>
          <p:cNvSpPr txBox="1">
            <a:spLocks/>
          </p:cNvSpPr>
          <p:nvPr/>
        </p:nvSpPr>
        <p:spPr>
          <a:xfrm>
            <a:off x="6430886" y="1317624"/>
            <a:ext cx="4610740" cy="5328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00" b="0" i="0" dirty="0">
                <a:solidFill>
                  <a:srgbClr val="7030A0"/>
                </a:solidFill>
                <a:effectLst/>
              </a:rPr>
              <a:t>Funções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que não recebem parâmetros, como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pulaLinha</a:t>
            </a:r>
            <a:r>
              <a:rPr lang="pt-BR" sz="1300" dirty="0">
                <a:solidFill>
                  <a:srgbClr val="3D464D"/>
                </a:solidFill>
              </a:rPr>
              <a:t>( )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, e os que recebem, como 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>
                <a:solidFill>
                  <a:srgbClr val="3D464D"/>
                </a:solidFill>
              </a:rPr>
              <a:t>( ) 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. Este está preparado para receber algo que é passado para o</a:t>
            </a:r>
            <a:r>
              <a:rPr lang="pt-BR" sz="1300" dirty="0">
                <a:solidFill>
                  <a:srgbClr val="3D464D"/>
                </a:solidFill>
              </a:rPr>
              <a:t> </a:t>
            </a:r>
            <a:r>
              <a:rPr lang="pt-BR" sz="1300" dirty="0" err="1">
                <a:solidFill>
                  <a:srgbClr val="3D464D"/>
                </a:solidFill>
              </a:rPr>
              <a:t>document.</a:t>
            </a:r>
            <a:r>
              <a:rPr lang="pt-BR" sz="1300" b="1" dirty="0" err="1">
                <a:solidFill>
                  <a:schemeClr val="accent4">
                    <a:lumMod val="75000"/>
                  </a:schemeClr>
                </a:solidFill>
              </a:rPr>
              <a:t>write</a:t>
            </a:r>
            <a:r>
              <a:rPr lang="pt-BR" sz="1300" dirty="0">
                <a:solidFill>
                  <a:srgbClr val="3D464D"/>
                </a:solidFill>
              </a:rPr>
              <a:t>( ).</a:t>
            </a:r>
          </a:p>
          <a:p>
            <a:r>
              <a:rPr lang="pt-BR" sz="1300" b="0" i="0" dirty="0">
                <a:solidFill>
                  <a:srgbClr val="3D464D"/>
                </a:solidFill>
                <a:effectLst/>
              </a:rPr>
              <a:t>Aprendemos também que uma </a:t>
            </a:r>
            <a:r>
              <a:rPr lang="pt-BR" sz="13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300" b="0" i="0" dirty="0">
                <a:solidFill>
                  <a:srgbClr val="3D464D"/>
                </a:solidFill>
                <a:effectLst/>
              </a:rPr>
              <a:t> pode chamar outra, estopim para criarmos programas mais úteis, algo que faremos adiante.</a:t>
            </a:r>
            <a:endParaRPr lang="pt-BR" sz="1300" dirty="0">
              <a:solidFill>
                <a:srgbClr val="3D464D"/>
              </a:solidFill>
            </a:endParaRPr>
          </a:p>
          <a:p>
            <a:endParaRPr lang="pt-BR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4D6C3F2-3A8C-8D52-09BC-D33E57BF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37" y="3621577"/>
            <a:ext cx="2201837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05. PRATIQUE RESOLVENDO PROBLEMAS DO SEU DIA A DIA</a:t>
            </a:r>
          </a:p>
        </p:txBody>
      </p:sp>
    </p:spTree>
    <p:extLst>
      <p:ext uri="{BB962C8B-B14F-4D97-AF65-F5344CB8AC3E}">
        <p14:creationId xmlns:p14="http://schemas.microsoft.com/office/powerpoint/2010/main" val="262600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4CAE9-B54E-162A-7E62-4D1776B7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96D5F-7866-9E16-C803-3BF4E60D6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84027" y="1406014"/>
            <a:ext cx="4316360" cy="5132438"/>
          </a:xfrm>
        </p:spPr>
        <p:txBody>
          <a:bodyPr>
            <a:normAutofit/>
          </a:bodyPr>
          <a:lstStyle/>
          <a:p>
            <a:r>
              <a:rPr lang="pt-BR" sz="1000" dirty="0"/>
              <a:t>Criando </a:t>
            </a:r>
            <a:r>
              <a:rPr lang="pt-BR" sz="1000" b="1" dirty="0" err="1">
                <a:solidFill>
                  <a:srgbClr val="7030A0"/>
                </a:solidFill>
              </a:rPr>
              <a:t>function</a:t>
            </a:r>
            <a:r>
              <a:rPr lang="pt-BR" sz="1000" dirty="0"/>
              <a:t> </a:t>
            </a:r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/>
              <a:t>( ), colocamos o cálculo do </a:t>
            </a:r>
            <a:r>
              <a:rPr lang="pt-BR" sz="1000" dirty="0" err="1"/>
              <a:t>imc</a:t>
            </a:r>
            <a:r>
              <a:rPr lang="pt-BR" sz="1000" dirty="0"/>
              <a:t> dentro do bloco da instrução.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Como queremos que a mesma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sirva para várias pessoas, em vez de utilizarmos os nomes dos indivíduos nas variáveis, manteremos somente o que cada uma representa.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assarmos para a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 função 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os valores que ela deverá considerar na hora de fazer os cálculos. </a:t>
            </a:r>
          </a:p>
          <a:p>
            <a:r>
              <a:rPr lang="pt-BR" sz="10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000" dirty="0">
                <a:solidFill>
                  <a:srgbClr val="3D464D"/>
                </a:solidFill>
              </a:rPr>
              <a:t>(</a:t>
            </a:r>
            <a:r>
              <a:rPr lang="pt-BR" sz="1000" dirty="0" err="1">
                <a:solidFill>
                  <a:srgbClr val="3D464D"/>
                </a:solidFill>
              </a:rPr>
              <a:t>altura,peso</a:t>
            </a:r>
            <a:r>
              <a:rPr lang="pt-BR" sz="1000" dirty="0">
                <a:solidFill>
                  <a:srgbClr val="3D464D"/>
                </a:solidFill>
              </a:rPr>
              <a:t>) recebe como parâmetro a altura e o peso, e quando chamamos essa </a:t>
            </a:r>
            <a:r>
              <a:rPr lang="pt-BR" sz="1000" dirty="0">
                <a:solidFill>
                  <a:srgbClr val="7030A0"/>
                </a:solidFill>
              </a:rPr>
              <a:t>função,</a:t>
            </a:r>
            <a:r>
              <a:rPr lang="pt-BR" sz="1000" dirty="0">
                <a:solidFill>
                  <a:srgbClr val="3D464D"/>
                </a:solidFill>
              </a:rPr>
              <a:t> o </a:t>
            </a:r>
            <a:r>
              <a:rPr lang="pt-BR" sz="1000" b="1" dirty="0">
                <a:solidFill>
                  <a:srgbClr val="00B0F0"/>
                </a:solidFill>
              </a:rPr>
              <a:t>1.71</a:t>
            </a:r>
            <a:r>
              <a:rPr lang="pt-BR" sz="1000" dirty="0">
                <a:solidFill>
                  <a:srgbClr val="3D464D"/>
                </a:solidFill>
              </a:rPr>
              <a:t> será passado para a altura, e </a:t>
            </a:r>
            <a:r>
              <a:rPr lang="pt-BR" sz="1000" b="1" dirty="0">
                <a:solidFill>
                  <a:srgbClr val="00B0F0"/>
                </a:solidFill>
              </a:rPr>
              <a:t>73</a:t>
            </a:r>
            <a:r>
              <a:rPr lang="pt-BR" sz="1000" dirty="0">
                <a:solidFill>
                  <a:srgbClr val="3D464D"/>
                </a:solidFill>
              </a:rPr>
              <a:t> para o peso. Então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o IMC será calculado com base nos valores dos parâmetros.</a:t>
            </a:r>
          </a:p>
          <a:p>
            <a:r>
              <a:rPr lang="pt-BR" sz="1000" dirty="0">
                <a:solidFill>
                  <a:srgbClr val="3D464D"/>
                </a:solidFill>
              </a:rPr>
              <a:t>Pa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ra exibir o resultado, incluir a instrução </a:t>
            </a:r>
            <a:r>
              <a:rPr lang="pt-BR" sz="10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“O </a:t>
            </a:r>
            <a:r>
              <a:rPr lang="pt-BR" sz="1000" b="1" i="0" dirty="0" err="1">
                <a:solidFill>
                  <a:schemeClr val="accent6"/>
                </a:solidFill>
                <a:effectLst/>
              </a:rPr>
              <a:t>imc</a:t>
            </a:r>
            <a:r>
              <a:rPr lang="pt-BR" sz="1000" b="1" i="0" dirty="0">
                <a:solidFill>
                  <a:schemeClr val="accent6"/>
                </a:solidFill>
                <a:effectLst/>
              </a:rPr>
              <a:t> calculado é ” </a:t>
            </a:r>
            <a:r>
              <a:rPr lang="pt-BR" sz="1000" b="1" i="0" dirty="0">
                <a:solidFill>
                  <a:srgbClr val="00B0F0"/>
                </a:solidFill>
                <a:effectLst/>
              </a:rPr>
              <a:t>+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 </a:t>
            </a:r>
            <a:r>
              <a:rPr lang="pt-BR" sz="1000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) na </a:t>
            </a:r>
            <a:r>
              <a:rPr lang="pt-BR" sz="10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000" b="0" i="0" dirty="0">
                <a:solidFill>
                  <a:srgbClr val="3D464D"/>
                </a:solidFill>
                <a:effectLst/>
              </a:rPr>
              <a:t>. </a:t>
            </a:r>
          </a:p>
          <a:p>
            <a:r>
              <a:rPr lang="pt-BR" sz="1000" b="0" i="0" dirty="0">
                <a:solidFill>
                  <a:srgbClr val="3D464D"/>
                </a:solidFill>
                <a:effectLst/>
              </a:rPr>
              <a:t>Em vez de espalharmos a fórmula do cálculo do IMC, criamos uma funcionalidade que está preparada - se passarmos primeiro a altura, e depois o peso - para calcular o IMC, e exibir o valor, por meio da função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  <a:r>
              <a:rPr lang="pt-BR" sz="10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000" dirty="0">
                <a:solidFill>
                  <a:srgbClr val="3D464D"/>
                </a:solidFill>
              </a:rPr>
              <a:t>( ).</a:t>
            </a:r>
            <a:endParaRPr lang="pt-BR" sz="1000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C79C9F5-9911-E04C-CE86-CCDDD5B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0" y="2055044"/>
            <a:ext cx="3503025" cy="364766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E3A5C4D-496E-43A2-89A6-A69F5F9F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6" y="2059961"/>
            <a:ext cx="3260518" cy="3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3CA9A-00A0-0648-B817-E15381F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FC4A3-ACD6-5590-975F-9C5C7D1894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9766" y="1432721"/>
            <a:ext cx="7661963" cy="6256105"/>
          </a:xfrm>
        </p:spPr>
        <p:txBody>
          <a:bodyPr>
            <a:normAutofit/>
          </a:bodyPr>
          <a:lstStyle/>
          <a:p>
            <a:r>
              <a:rPr lang="pt-BR" dirty="0"/>
              <a:t>Fórmula do </a:t>
            </a:r>
            <a:r>
              <a:rPr lang="pt-BR" dirty="0" err="1"/>
              <a:t>imc</a:t>
            </a:r>
            <a:r>
              <a:rPr lang="pt-BR" dirty="0"/>
              <a:t> funcionando de forma genérica: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Criamos duas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variáveis</a:t>
            </a:r>
            <a:r>
              <a:rPr lang="pt-BR" b="0" i="0" dirty="0">
                <a:solidFill>
                  <a:srgbClr val="3D464D"/>
                </a:solidFill>
                <a:effectLst/>
              </a:rPr>
              <a:t>: a</a:t>
            </a:r>
            <a:r>
              <a:rPr lang="pt-BR" dirty="0"/>
              <a:t> </a:t>
            </a:r>
            <a:r>
              <a:rPr lang="pt-BR" dirty="0" err="1"/>
              <a:t>imcFlavio</a:t>
            </a:r>
            <a:r>
              <a:rPr lang="pt-BR" dirty="0"/>
              <a:t> e a </a:t>
            </a:r>
            <a:r>
              <a:rPr lang="pt-BR" dirty="0" err="1"/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, e indicamos que cada uma delas receberá as informações de peso e altura de cada um.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imcFlavio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1.71, 73</a:t>
            </a:r>
            <a:r>
              <a:rPr lang="pt-BR" dirty="0">
                <a:solidFill>
                  <a:srgbClr val="3D464D"/>
                </a:solidFill>
              </a:rPr>
              <a:t>);</a:t>
            </a:r>
            <a:br>
              <a:rPr lang="pt-BR" dirty="0">
                <a:solidFill>
                  <a:srgbClr val="3D464D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var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dirty="0" err="1">
                <a:solidFill>
                  <a:srgbClr val="3D464D"/>
                </a:solidFill>
              </a:rPr>
              <a:t>imcAmigo</a:t>
            </a:r>
            <a:r>
              <a:rPr lang="pt-BR" dirty="0">
                <a:solidFill>
                  <a:srgbClr val="3D464D"/>
                </a:solidFill>
              </a:rPr>
              <a:t> 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dirty="0">
                <a:solidFill>
                  <a:srgbClr val="3D464D"/>
                </a:solidFill>
              </a:rPr>
              <a:t>(</a:t>
            </a:r>
            <a:r>
              <a:rPr lang="pt-BR" b="1" dirty="0">
                <a:solidFill>
                  <a:schemeClr val="accent1"/>
                </a:solidFill>
              </a:rPr>
              <a:t>1.72, 68 </a:t>
            </a:r>
            <a:r>
              <a:rPr lang="pt-BR" dirty="0">
                <a:solidFill>
                  <a:srgbClr val="3D464D"/>
                </a:solidFill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do indivíduo receberá o IMC calculado com base em suas informações individuais. Ou seja, ao chamarmos uma função, ela pode nos devolver um valor. Para exibirmos estes valores calculados, utilizaremos a função 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pt-BR" dirty="0">
                <a:solidFill>
                  <a:srgbClr val="3D464D"/>
                </a:solidFill>
              </a:rPr>
              <a:t>( ) </a:t>
            </a:r>
            <a:r>
              <a:rPr lang="pt-BR" b="0" i="0" dirty="0">
                <a:solidFill>
                  <a:srgbClr val="3D464D"/>
                </a:solidFill>
                <a:effectLst/>
              </a:rPr>
              <a:t>para cada uma das informações: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imcFlavio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b="0" i="0" dirty="0">
                <a:solidFill>
                  <a:srgbClr val="3D464D"/>
                </a:solidFill>
                <a:effectLst/>
              </a:rPr>
              <a:t>(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imcAmigo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); </a:t>
            </a: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3D464D"/>
                </a:solidFill>
                <a:effectLst/>
              </a:rPr>
              <a:t>A variável recebe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de calcular e, ao final, deve devolver um resultado dentro da própria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rgbClr val="3D464D"/>
                </a:solidFill>
                <a:effectLst/>
              </a:rPr>
              <a:t>. Para a função devolver o valor de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 usamos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D464D"/>
                </a:solidFill>
                <a:effectLst/>
              </a:rPr>
              <a:t>imc</a:t>
            </a:r>
            <a:r>
              <a:rPr lang="pt-BR" b="0" i="0" dirty="0">
                <a:solidFill>
                  <a:srgbClr val="3D464D"/>
                </a:solidFill>
                <a:effectLst/>
              </a:rPr>
              <a:t>; </a:t>
            </a:r>
            <a:br>
              <a:rPr lang="pt-BR" b="0" i="0" dirty="0">
                <a:solidFill>
                  <a:srgbClr val="3D464D"/>
                </a:solidFill>
                <a:effectLst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br>
              <a:rPr lang="pt-BR" b="0" i="0" dirty="0">
                <a:solidFill>
                  <a:srgbClr val="3D464D"/>
                </a:solidFill>
                <a:effectLst/>
                <a:latin typeface="Source Serif Pro" panose="02040603050405020204" pitchFamily="18" charset="0"/>
              </a:rPr>
            </a:br>
            <a:endParaRPr lang="pt-BR" b="0" i="0" dirty="0">
              <a:solidFill>
                <a:srgbClr val="3D464D"/>
              </a:solidFill>
              <a:effectLst/>
              <a:latin typeface="Source Serif Pro" panose="02040603050405020204" pitchFamily="18" charset="0"/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EBA763D-557F-B703-FE03-8A639032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6" y="1432722"/>
            <a:ext cx="2803472" cy="49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A4D2-1751-D6EB-24FC-E11AF0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87A90-9C9E-A0FC-95D9-C5FC4CA08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417" y="4093464"/>
            <a:ext cx="4987640" cy="869091"/>
          </a:xfrm>
        </p:spPr>
        <p:txBody>
          <a:bodyPr>
            <a:normAutofit/>
          </a:bodyPr>
          <a:lstStyle/>
          <a:p>
            <a:r>
              <a:rPr lang="pt-BR" sz="1400" dirty="0"/>
              <a:t>Aqui calculamos o </a:t>
            </a:r>
            <a:r>
              <a:rPr lang="pt-BR" sz="1400" dirty="0" err="1"/>
              <a:t>imc</a:t>
            </a:r>
            <a:r>
              <a:rPr lang="pt-BR" sz="1400" dirty="0"/>
              <a:t> e foi retornado a </a:t>
            </a:r>
            <a:r>
              <a:rPr lang="pt-BR" sz="1400" dirty="0">
                <a:solidFill>
                  <a:srgbClr val="7030A0"/>
                </a:solidFill>
              </a:rPr>
              <a:t>variável </a:t>
            </a:r>
            <a:r>
              <a:rPr lang="pt-BR" sz="1400" dirty="0" err="1"/>
              <a:t>imc</a:t>
            </a:r>
            <a:r>
              <a:rPr lang="pt-BR" sz="1400" dirty="0"/>
              <a:t>.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3906389-D42F-0187-7B1C-963BD713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8" y="1716458"/>
            <a:ext cx="4987641" cy="2010608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2F50399-33A1-812D-7BD5-BBED653F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9" y="1716458"/>
            <a:ext cx="5341429" cy="2017453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CB93423-6EBA-AE8C-8793-542814C11B7E}"/>
              </a:ext>
            </a:extLst>
          </p:cNvPr>
          <p:cNvSpPr txBox="1">
            <a:spLocks/>
          </p:cNvSpPr>
          <p:nvPr/>
        </p:nvSpPr>
        <p:spPr>
          <a:xfrm>
            <a:off x="5830528" y="4093462"/>
            <a:ext cx="5427407" cy="231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1400" dirty="0"/>
              <a:t>Aqui simplificamos indicando que o </a:t>
            </a:r>
            <a:r>
              <a:rPr lang="pt-BR" sz="1400" b="1" dirty="0" err="1">
                <a:solidFill>
                  <a:schemeClr val="accent1"/>
                </a:solidFill>
              </a:rPr>
              <a:t>return</a:t>
            </a:r>
            <a:r>
              <a:rPr lang="pt-BR" sz="1400" b="1" dirty="0">
                <a:solidFill>
                  <a:schemeClr val="accent1"/>
                </a:solidFill>
              </a:rPr>
              <a:t> </a:t>
            </a:r>
            <a:r>
              <a:rPr lang="pt-BR" sz="1400" dirty="0"/>
              <a:t>será o cálculo em </a:t>
            </a:r>
            <a:r>
              <a:rPr lang="pt-BR" sz="1400" dirty="0" err="1"/>
              <a:t>sí</a:t>
            </a:r>
            <a:r>
              <a:rPr lang="pt-B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sz="1400" dirty="0">
                <a:solidFill>
                  <a:srgbClr val="3D464D"/>
                </a:solidFill>
              </a:rPr>
              <a:t>Q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uando chamamos 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Imc</a:t>
            </a:r>
            <a:r>
              <a:rPr lang="pt-BR" sz="1400" dirty="0">
                <a:solidFill>
                  <a:srgbClr val="3D464D"/>
                </a:solidFill>
              </a:rPr>
              <a:t>( )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 única instrução que temos dentro dele é o </a:t>
            </a:r>
            <a:r>
              <a:rPr lang="pt-BR" sz="1400" b="1" i="0" dirty="0" err="1">
                <a:solidFill>
                  <a:schemeClr val="accent1"/>
                </a:solidFill>
                <a:effectLst/>
              </a:rPr>
              <a:t>return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. Quando este for devolver o resultado da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função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, avaliará a expressão peso / (altura 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*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altura), e imprimirá o que dela resultar.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226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7B4AE-6008-F1FB-1372-3AD47E6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fundo retorno de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43329F-2280-A44A-5A78-D385368F4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897722"/>
            <a:ext cx="4435551" cy="497433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Ao receber </a:t>
            </a:r>
            <a:r>
              <a:rPr lang="pt-BR" sz="1400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imcFlavio</a:t>
            </a:r>
            <a:r>
              <a:rPr lang="pt-BR" sz="1400" dirty="0"/>
              <a:t> =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o </a:t>
            </a:r>
            <a:r>
              <a:rPr lang="pt-BR" sz="1400" dirty="0" err="1"/>
              <a:t>js</a:t>
            </a:r>
            <a:r>
              <a:rPr lang="pt-BR" sz="1400" dirty="0"/>
              <a:t> vai entender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que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l </a:t>
            </a:r>
            <a:r>
              <a:rPr lang="pt-BR" sz="1400" dirty="0" err="1"/>
              <a:t>imcFlavio</a:t>
            </a:r>
            <a:r>
              <a:rPr lang="pt-BR" sz="1400" dirty="0"/>
              <a:t>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recebe</a:t>
            </a:r>
            <a:r>
              <a:rPr lang="pt-BR" sz="1400" dirty="0"/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</a:rPr>
              <a:t>calculaImc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1.71, 73</a:t>
            </a:r>
            <a:r>
              <a:rPr lang="pt-BR" sz="1400" dirty="0"/>
              <a:t>),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 aguardará isso ser processado, retornando o resultado do cálculo. Poderemos escolher a mensagem que queremos exibir para o IMC. 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rgbClr val="3D464D"/>
                </a:solidFill>
                <a:effectLst/>
              </a:rPr>
              <a:t>Se colocar o 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mostra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( ) dentro do </a:t>
            </a:r>
            <a:r>
              <a:rPr lang="pt-BR" sz="1400" b="1" i="0" dirty="0" err="1">
                <a:solidFill>
                  <a:schemeClr val="accent4">
                    <a:lumMod val="75000"/>
                  </a:schemeClr>
                </a:solidFill>
                <a:effectLst/>
              </a:rPr>
              <a:t>calculaImc</a:t>
            </a:r>
            <a:r>
              <a:rPr lang="pt-BR" sz="1400" dirty="0">
                <a:solidFill>
                  <a:srgbClr val="3D464D"/>
                </a:solidFill>
              </a:rPr>
              <a:t>( ), sua </a:t>
            </a:r>
            <a:r>
              <a:rPr lang="pt-BR" sz="1400" b="0" i="0" dirty="0">
                <a:solidFill>
                  <a:srgbClr val="3D464D"/>
                </a:solidFill>
                <a:effectLst/>
              </a:rPr>
              <a:t>exibição na tela será sempre fixa.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5959A6-72B6-DEEF-64A4-E6A4328FA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8745" r="63688" b="16702"/>
          <a:stretch/>
        </p:blipFill>
        <p:spPr>
          <a:xfrm>
            <a:off x="5407840" y="1838972"/>
            <a:ext cx="2801922" cy="361547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E151212-34DC-B078-3806-54CDE28082FA}"/>
              </a:ext>
            </a:extLst>
          </p:cNvPr>
          <p:cNvSpPr txBox="1">
            <a:spLocks/>
          </p:cNvSpPr>
          <p:nvPr/>
        </p:nvSpPr>
        <p:spPr>
          <a:xfrm>
            <a:off x="5407840" y="5454444"/>
            <a:ext cx="2801922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65DBDE-A19F-317F-21DD-D2FC4139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6" t="8889" r="51522" b="11684"/>
          <a:stretch/>
        </p:blipFill>
        <p:spPr>
          <a:xfrm>
            <a:off x="8642555" y="1838972"/>
            <a:ext cx="2846239" cy="361547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4E4707-DD71-FCB5-3726-CACD7228A99E}"/>
              </a:ext>
            </a:extLst>
          </p:cNvPr>
          <p:cNvSpPr txBox="1">
            <a:spLocks/>
          </p:cNvSpPr>
          <p:nvPr/>
        </p:nvSpPr>
        <p:spPr>
          <a:xfrm>
            <a:off x="8642555" y="5459018"/>
            <a:ext cx="2846238" cy="488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rgbClr val="3D464D"/>
                </a:solidFill>
              </a:rPr>
              <a:t>Calculando a soma do </a:t>
            </a:r>
            <a:r>
              <a:rPr lang="pt-BR" sz="1000" dirty="0" err="1">
                <a:solidFill>
                  <a:srgbClr val="3D464D"/>
                </a:solidFill>
              </a:rPr>
              <a:t>imc´s</a:t>
            </a:r>
            <a:r>
              <a:rPr lang="pt-BR" sz="1000" dirty="0">
                <a:solidFill>
                  <a:srgbClr val="3D464D"/>
                </a:solidFill>
              </a:rPr>
              <a:t> de outra forma </a:t>
            </a:r>
          </a:p>
        </p:txBody>
      </p:sp>
    </p:spTree>
    <p:extLst>
      <p:ext uri="{BB962C8B-B14F-4D97-AF65-F5344CB8AC3E}">
        <p14:creationId xmlns:p14="http://schemas.microsoft.com/office/powerpoint/2010/main" val="3837327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2CC4-770F-F0B7-0C02-3C225443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Interagindo com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E25C0-D310-06B9-3604-95D200A92A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635892"/>
            <a:ext cx="5574793" cy="4692802"/>
          </a:xfrm>
        </p:spPr>
        <p:txBody>
          <a:bodyPr>
            <a:normAutofit/>
          </a:bodyPr>
          <a:lstStyle/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-&gt; </a:t>
            </a:r>
            <a:r>
              <a:rPr lang="pt-BR" sz="1400" b="0" i="0" dirty="0">
                <a:effectLst/>
              </a:rPr>
              <a:t>Trata-se de uma função do </a:t>
            </a:r>
            <a:r>
              <a:rPr lang="pt-BR" sz="1400" b="0" i="0" dirty="0" err="1">
                <a:effectLst/>
              </a:rPr>
              <a:t>JavaScript</a:t>
            </a:r>
            <a:r>
              <a:rPr lang="pt-BR" sz="1400" b="0" i="0" dirty="0">
                <a:effectLst/>
              </a:rPr>
              <a:t>, que receberá como parâmetro a pergunta que desejamos fazer ao usuário.</a:t>
            </a: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 ) é uma função que r</a:t>
            </a:r>
            <a:r>
              <a:rPr lang="pt-BR" sz="1400" b="0" i="0" dirty="0">
                <a:effectLst/>
              </a:rPr>
              <a:t>etorna um valor.</a:t>
            </a:r>
          </a:p>
          <a:p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nome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“Informe o seu nome”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alturaInformada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sua altura”</a:t>
            </a:r>
            <a:r>
              <a:rPr lang="pt-BR" sz="1400" dirty="0"/>
              <a:t>);</a:t>
            </a:r>
            <a:br>
              <a:rPr lang="pt-BR" sz="1400" dirty="0"/>
            </a:b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</a:t>
            </a:r>
            <a:r>
              <a:rPr lang="pt-BR" sz="1400" dirty="0" err="1"/>
              <a:t>pesoInformado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6"/>
                </a:solidFill>
              </a:rPr>
              <a:t>“nome </a:t>
            </a:r>
            <a:r>
              <a:rPr lang="pt-BR" sz="1400" b="1" dirty="0">
                <a:solidFill>
                  <a:schemeClr val="accent1"/>
                </a:solidFill>
              </a:rPr>
              <a:t>+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6"/>
                </a:solidFill>
              </a:rPr>
              <a:t>“, informe seu peso”</a:t>
            </a:r>
            <a:r>
              <a:rPr lang="pt-BR" sz="1400" dirty="0"/>
              <a:t>);</a:t>
            </a:r>
          </a:p>
          <a:p>
            <a:br>
              <a:rPr lang="pt-BR" sz="1400" dirty="0"/>
            </a:br>
            <a:r>
              <a:rPr lang="pt-BR" sz="1400" dirty="0"/>
              <a:t>Essas </a:t>
            </a:r>
            <a:r>
              <a:rPr lang="pt-BR" sz="1400" b="0" i="0" dirty="0">
                <a:effectLst/>
              </a:rPr>
              <a:t>variáveis receberão o retorno do </a:t>
            </a:r>
            <a:r>
              <a:rPr lang="pt-BR" sz="1400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prompt</a:t>
            </a:r>
            <a:r>
              <a:rPr lang="pt-BR" sz="1400" b="0" i="0" dirty="0">
                <a:effectLst/>
              </a:rPr>
              <a:t>( ); </a:t>
            </a:r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A768F-D70B-F8D5-7C7F-F44402976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8459" r="52017" b="9333"/>
          <a:stretch/>
        </p:blipFill>
        <p:spPr>
          <a:xfrm>
            <a:off x="6794090" y="1510924"/>
            <a:ext cx="3696929" cy="4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06. EXECUTE CÓDIGOS DIFERENTES DEPENDENDO DA CONDIÇÃO</a:t>
            </a:r>
          </a:p>
        </p:txBody>
      </p:sp>
    </p:spTree>
    <p:extLst>
      <p:ext uri="{BB962C8B-B14F-4D97-AF65-F5344CB8AC3E}">
        <p14:creationId xmlns:p14="http://schemas.microsoft.com/office/powerpoint/2010/main" val="14336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4F49-1ECA-F9CD-B229-8647CDFC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Convertendo texto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99AB9-747D-19E9-22C1-6D8CD3C03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701098" cy="4713878"/>
          </a:xfrm>
        </p:spPr>
        <p:txBody>
          <a:bodyPr>
            <a:normAutofit/>
          </a:bodyPr>
          <a:lstStyle/>
          <a:p>
            <a:r>
              <a:rPr lang="pt-BR" sz="1600" dirty="0"/>
              <a:t>O</a:t>
            </a:r>
            <a:r>
              <a:rPr lang="pt-BR" sz="1600" b="0" i="0" dirty="0">
                <a:effectLst/>
              </a:rPr>
              <a:t>bjetivo do programa: </a:t>
            </a:r>
            <a:br>
              <a:rPr lang="pt-BR" sz="1600" b="0" i="0" dirty="0">
                <a:effectLst/>
              </a:rPr>
            </a:br>
            <a:r>
              <a:rPr lang="pt-BR" sz="1600" b="0" i="0" dirty="0">
                <a:effectLst/>
              </a:rPr>
              <a:t>Perguntar ao usuário o número de vitórias e empates do seu time. </a:t>
            </a:r>
          </a:p>
          <a:p>
            <a:r>
              <a:rPr lang="pt-BR" sz="1600" dirty="0"/>
              <a:t>O retorno da </a:t>
            </a:r>
            <a:r>
              <a:rPr lang="pt-BR" sz="1600" dirty="0">
                <a:solidFill>
                  <a:srgbClr val="7030A0"/>
                </a:solidFill>
              </a:rPr>
              <a:t>função</a:t>
            </a:r>
            <a:r>
              <a:rPr lang="pt-BR" sz="1600" dirty="0"/>
              <a:t>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 </a:t>
            </a:r>
            <a:r>
              <a:rPr lang="pt-BR" sz="1600" dirty="0"/>
              <a:t>é um texto. </a:t>
            </a:r>
          </a:p>
          <a:p>
            <a:r>
              <a:rPr lang="pt-BR" sz="1600" dirty="0"/>
              <a:t>Sempre que ler do teclado, se a intenção for trabalhar com número, fazer o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 ) para converter o valor digitado que é lido como texto na</a:t>
            </a:r>
            <a:r>
              <a:rPr lang="pt-BR" sz="1600" dirty="0">
                <a:solidFill>
                  <a:srgbClr val="7030A0"/>
                </a:solidFill>
              </a:rPr>
              <a:t> função 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 em um número. </a:t>
            </a:r>
          </a:p>
          <a:p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sz="1600" dirty="0"/>
              <a:t>(</a:t>
            </a:r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sz="1600" dirty="0"/>
              <a:t>( ));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59CE1-359E-E421-3423-8D6012981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6534" r="49436" b="24731"/>
          <a:stretch/>
        </p:blipFill>
        <p:spPr>
          <a:xfrm>
            <a:off x="6518787" y="1435608"/>
            <a:ext cx="4591666" cy="47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1BF60-2805-67E9-CDF3-68FF834A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seu próprio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3593E-EF11-5441-D885-6BF5309F32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16339"/>
            <a:ext cx="11109165" cy="1491684"/>
          </a:xfrm>
        </p:spPr>
        <p:txBody>
          <a:bodyPr>
            <a:normAutofit/>
          </a:bodyPr>
          <a:lstStyle/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Tendo o arquivo, é importante a inserção do</a:t>
            </a:r>
            <a:r>
              <a:rPr lang="pt-B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.</a:t>
            </a:r>
            <a:r>
              <a:rPr lang="pt-BR" sz="16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por esta ser a linguagem que o navegador entende e, ao utilizarmos a extensão, estamos orientando-o sobre qual deve ser a interpretação do arquivo por parte do navegador e do sistema operacional.</a:t>
            </a:r>
          </a:p>
          <a:p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40084C-5CDF-3E78-054F-63E3EFE1BA7F}"/>
              </a:ext>
            </a:extLst>
          </p:cNvPr>
          <p:cNvSpPr txBox="1">
            <a:spLocks/>
          </p:cNvSpPr>
          <p:nvPr/>
        </p:nvSpPr>
        <p:spPr>
          <a:xfrm>
            <a:off x="521207" y="2570972"/>
            <a:ext cx="7637095" cy="722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R: </a:t>
            </a:r>
            <a:r>
              <a:rPr lang="pt-BR" sz="1600" dirty="0"/>
              <a:t>Recarrega a página no navegador </a:t>
            </a:r>
            <a:br>
              <a:rPr lang="pt-BR" sz="1600" dirty="0"/>
            </a:br>
            <a:endParaRPr lang="pt-BR" sz="16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8F1F98-5CFB-7A55-BCA1-9384C4279C96}"/>
              </a:ext>
            </a:extLst>
          </p:cNvPr>
          <p:cNvSpPr txBox="1">
            <a:spLocks/>
          </p:cNvSpPr>
          <p:nvPr/>
        </p:nvSpPr>
        <p:spPr>
          <a:xfrm>
            <a:off x="539496" y="3098507"/>
            <a:ext cx="5887808" cy="327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pt-BR" sz="1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Trata-se de uma</a:t>
            </a:r>
            <a:r>
              <a:rPr lang="pt-BR" sz="1600" b="1" i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1" i="1" dirty="0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HTML, e todas têm esta característica de começar com o símbolo de "menor“ (&lt;), o nome da </a:t>
            </a:r>
            <a:r>
              <a:rPr lang="pt-BR" sz="1600" b="1" i="1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"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 é abreviação de 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break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-, e fecha com o símbolo de "maior“(&gt;). Isto indica ao navegador que ele deve pular uma linha.</a:t>
            </a:r>
          </a:p>
          <a:p>
            <a:pPr algn="just"/>
            <a:r>
              <a:rPr lang="pt-BR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 &lt;/h1&gt;  :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"h" se origina da palavra 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heading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ou seja, cabeçalho. Significa que este é o primeiro título, ou título principal é algo que precisa ser destacado em uma página.</a:t>
            </a:r>
          </a:p>
          <a:p>
            <a:pPr algn="just"/>
            <a:br>
              <a:rPr lang="pt-BR" sz="1600" dirty="0"/>
            </a:b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D84DAA-D5C2-5EED-8169-14A8EF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92" y="4302406"/>
            <a:ext cx="4209512" cy="2144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9DA745-A932-A89A-EAD6-BD0B860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92" y="2747333"/>
            <a:ext cx="4209512" cy="13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F6D47-A505-343A-D8E7-7053FE7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condições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91BBB-9120-05A4-30AE-5367775340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110" y="1572243"/>
            <a:ext cx="4416552" cy="3020778"/>
          </a:xfrm>
        </p:spPr>
        <p:txBody>
          <a:bodyPr>
            <a:normAutofit/>
          </a:bodyPr>
          <a:lstStyle/>
          <a:p>
            <a:r>
              <a:rPr lang="pt-BR" b="0" dirty="0">
                <a:effectLst/>
              </a:rPr>
              <a:t>De acordo com o total de pontos que será calculado, comparar com o total de pontos do ano passado que foi 28 e exibir uma mensagem personalizada para cada situação. Se o time está melhor, pior ou igual ao ano passado.</a:t>
            </a:r>
          </a:p>
          <a:p>
            <a:r>
              <a:rPr lang="pt-BR" b="1" dirty="0">
                <a:effectLst/>
              </a:rPr>
              <a:t>Estrutura condicional </a:t>
            </a:r>
            <a:r>
              <a:rPr lang="pt-BR" b="1" dirty="0" err="1">
                <a:solidFill>
                  <a:schemeClr val="accent1"/>
                </a:solidFill>
                <a:effectLst/>
              </a:rPr>
              <a:t>if</a:t>
            </a:r>
            <a:r>
              <a:rPr lang="pt-BR" b="1" dirty="0">
                <a:effectLst/>
              </a:rPr>
              <a:t>( ).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AB52E-A929-1487-85D9-BB44336D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6534" r="63775" b="9425"/>
          <a:stretch/>
        </p:blipFill>
        <p:spPr>
          <a:xfrm>
            <a:off x="6096000" y="1297002"/>
            <a:ext cx="4619966" cy="5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3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FE043-EC9F-25FA-823F-0296C24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programa de IMC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42DA2-D335-4AFA-5E51-4B6FD8952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51222"/>
            <a:ext cx="4416552" cy="4733964"/>
          </a:xfrm>
        </p:spPr>
        <p:txBody>
          <a:bodyPr/>
          <a:lstStyle/>
          <a:p>
            <a:r>
              <a:rPr lang="pt-BR" dirty="0"/>
              <a:t>Outa forma de escrever a estrutura condicional 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). </a:t>
            </a:r>
          </a:p>
          <a:p>
            <a:r>
              <a:rPr lang="pt-BR" b="0" i="0" dirty="0">
                <a:effectLst/>
              </a:rPr>
              <a:t> 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primeiro se questionará se o IMC é maior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18.5</a:t>
            </a:r>
            <a:r>
              <a:rPr lang="pt-BR" b="0" i="0" dirty="0">
                <a:effectLst/>
              </a:rPr>
              <a:t>, sendo verdade, ele passará a analisar o 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&amp;&amp;</a:t>
            </a:r>
            <a:r>
              <a:rPr lang="pt-BR" b="0" i="0" dirty="0">
                <a:effectLst/>
              </a:rPr>
              <a:t> e se questionar se, além disso, </a:t>
            </a:r>
            <a:r>
              <a:rPr lang="pt-BR" b="1" i="0" dirty="0">
                <a:effectLst/>
              </a:rPr>
              <a:t>também</a:t>
            </a:r>
            <a:r>
              <a:rPr lang="pt-BR" b="0" i="0" dirty="0">
                <a:effectLst/>
              </a:rPr>
              <a:t> é menor ou igual a 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35</a:t>
            </a:r>
            <a:r>
              <a:rPr lang="pt-BR" b="0" i="0" dirty="0">
                <a:effectLst/>
              </a:rPr>
              <a:t>.  Sendo as duas afirmações verdadeiras, o navegador imprimirá a mensagem </a:t>
            </a:r>
            <a:r>
              <a:rPr lang="pt-BR" b="1" i="0" dirty="0">
                <a:solidFill>
                  <a:schemeClr val="accent6"/>
                </a:solidFill>
                <a:effectLst/>
              </a:rPr>
              <a:t>Seu IMC está excelente!</a:t>
            </a:r>
            <a:endParaRPr lang="pt-BR" b="0" i="0" dirty="0">
              <a:effectLst/>
            </a:endParaRPr>
          </a:p>
          <a:p>
            <a:r>
              <a:rPr lang="pt-BR" b="0" i="0" dirty="0">
                <a:effectLst/>
              </a:rPr>
              <a:t>Atenção, se uma das condições for verdadeira e a outra não, nada será exibido, uma vez que a função</a:t>
            </a:r>
            <a:r>
              <a:rPr lang="pt-BR" dirty="0"/>
              <a:t>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dirty="0"/>
              <a:t>( ) </a:t>
            </a:r>
            <a:r>
              <a:rPr lang="pt-BR" b="0" i="0" dirty="0">
                <a:effectLst/>
              </a:rPr>
              <a:t>só será executada se </a:t>
            </a:r>
            <a:r>
              <a:rPr lang="pt-BR" b="1" i="0" dirty="0">
                <a:effectLst/>
              </a:rPr>
              <a:t>as duas condições forem verdadeiras</a:t>
            </a:r>
            <a:r>
              <a:rPr lang="pt-BR" b="0" i="0" dirty="0">
                <a:effectLst/>
              </a:rPr>
              <a:t>.</a:t>
            </a:r>
          </a:p>
          <a:p>
            <a:r>
              <a:rPr lang="pt-BR" b="0" i="0" dirty="0">
                <a:effectLst/>
              </a:rPr>
              <a:t>Anteriormente, havia um </a:t>
            </a:r>
            <a:r>
              <a:rPr lang="pt-BR" b="1" dirty="0" err="1">
                <a:solidFill>
                  <a:schemeClr val="accent1"/>
                </a:solidFill>
              </a:rPr>
              <a:t>if</a:t>
            </a:r>
            <a:r>
              <a:rPr lang="pt-BR" dirty="0"/>
              <a:t>( ) dentro de outro.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B70D65-2E08-B571-8F62-427AA5B2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29732" r="53621" b="19540"/>
          <a:stretch/>
        </p:blipFill>
        <p:spPr>
          <a:xfrm>
            <a:off x="6096000" y="1551222"/>
            <a:ext cx="5409797" cy="4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F56E-D80D-A55E-92B4-55B52E8A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05819-E330-5BEB-F94D-ACC720FEA6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509178"/>
            <a:ext cx="4416552" cy="4974336"/>
          </a:xfrm>
        </p:spPr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pt-BR" dirty="0"/>
              <a:t>Ao recarregar a página, o programa vai perguntar ao usuário </a:t>
            </a:r>
            <a:r>
              <a:rPr lang="pt-BR" b="1" dirty="0">
                <a:solidFill>
                  <a:schemeClr val="accent6"/>
                </a:solidFill>
              </a:rPr>
              <a:t>“Digite seu chute” </a:t>
            </a:r>
          </a:p>
          <a:p>
            <a:pPr marL="228600" indent="-228600">
              <a:buAutoNum type="arabicParenR"/>
            </a:pPr>
            <a:r>
              <a:rPr lang="pt-BR" dirty="0"/>
              <a:t>Usuário vai digitar um número </a:t>
            </a:r>
          </a:p>
          <a:p>
            <a:pPr marL="228600" indent="-228600">
              <a:buAutoNum type="arabicParenR"/>
            </a:pPr>
            <a:r>
              <a:rPr lang="pt-BR" dirty="0"/>
              <a:t>Se o número chutado entre 1 e 10 for igual ao número pensado, acerto, se não, erro.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lê o chute do usuário, o número digitado pelo usuário lido como uma </a:t>
            </a:r>
            <a:r>
              <a:rPr lang="pt-BR" dirty="0" err="1"/>
              <a:t>string</a:t>
            </a:r>
            <a:r>
              <a:rPr lang="pt-BR" dirty="0"/>
              <a:t> pelo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será convertido para o tipo número com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 ) e guardado na </a:t>
            </a:r>
            <a:r>
              <a:rPr lang="pt-BR" dirty="0">
                <a:solidFill>
                  <a:srgbClr val="7030A0"/>
                </a:solidFill>
              </a:rPr>
              <a:t>variável</a:t>
            </a:r>
            <a:r>
              <a:rPr lang="pt-BR" dirty="0"/>
              <a:t> chute. </a:t>
            </a:r>
            <a:endParaRPr lang="pt-BR" i="1" dirty="0">
              <a:solidFill>
                <a:srgbClr val="888899"/>
              </a:solidFill>
            </a:endParaRPr>
          </a:p>
          <a:p>
            <a:endParaRPr lang="pt-BR" b="0" i="1" dirty="0">
              <a:solidFill>
                <a:srgbClr val="888899"/>
              </a:solidFill>
              <a:effectLst/>
              <a:latin typeface="Consolas" panose="020B0609020204030204" pitchFamily="49" charset="0"/>
            </a:endParaRPr>
          </a:p>
          <a:p>
            <a:endParaRPr lang="pt-B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AA02C0-FAEB-B88F-79D2-E7661DE0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218" r="49999" b="8200"/>
          <a:stretch/>
        </p:blipFill>
        <p:spPr>
          <a:xfrm>
            <a:off x="6607538" y="1509178"/>
            <a:ext cx="4281179" cy="4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5DBE5-1AB3-6932-9836-D0F4DB75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 de adivinhação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FFD78-C218-1C23-3768-CDEA25FC5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614283"/>
            <a:ext cx="6050491" cy="4271510"/>
          </a:xfrm>
        </p:spPr>
        <p:txBody>
          <a:bodyPr>
            <a:normAutofit/>
          </a:bodyPr>
          <a:lstStyle/>
          <a:p>
            <a:r>
              <a:rPr lang="pt-BR" dirty="0"/>
              <a:t>O programa pode gerar o </a:t>
            </a:r>
            <a:r>
              <a:rPr lang="pt-BR" dirty="0" err="1"/>
              <a:t>numeroPensado</a:t>
            </a:r>
            <a:r>
              <a:rPr lang="pt-BR" dirty="0"/>
              <a:t> de forma aleatória com 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 </a:t>
            </a:r>
          </a:p>
          <a:p>
            <a:r>
              <a:rPr lang="pt-BR" dirty="0"/>
              <a:t>Gerando um número aleatório de </a:t>
            </a:r>
            <a:r>
              <a:rPr lang="pt-BR" b="1" dirty="0">
                <a:solidFill>
                  <a:schemeClr val="accent1"/>
                </a:solidFill>
              </a:rPr>
              <a:t>0 </a:t>
            </a:r>
            <a:r>
              <a:rPr lang="pt-BR" dirty="0"/>
              <a:t>a </a:t>
            </a:r>
            <a:r>
              <a:rPr lang="pt-BR" b="1" dirty="0">
                <a:solidFill>
                  <a:schemeClr val="accent1"/>
                </a:solidFill>
              </a:rPr>
              <a:t>10</a:t>
            </a:r>
            <a:r>
              <a:rPr lang="pt-BR" dirty="0"/>
              <a:t>: 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</a:t>
            </a:r>
            <a:r>
              <a:rPr lang="pt-BR" dirty="0"/>
              <a:t>);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5"/>
                </a:solidFill>
              </a:rPr>
              <a:t>* 10 </a:t>
            </a:r>
            <a:r>
              <a:rPr lang="pt-BR" dirty="0"/>
              <a:t>–&gt; ele anda uma casa decimal e vai gerar um número de </a:t>
            </a:r>
            <a:r>
              <a:rPr lang="pt-BR" b="1" dirty="0">
                <a:solidFill>
                  <a:schemeClr val="accent5"/>
                </a:solidFill>
              </a:rPr>
              <a:t>1 </a:t>
            </a:r>
            <a:r>
              <a:rPr lang="pt-BR" dirty="0"/>
              <a:t>a</a:t>
            </a:r>
            <a:r>
              <a:rPr lang="pt-BR" b="1" dirty="0">
                <a:solidFill>
                  <a:schemeClr val="accent5"/>
                </a:solidFill>
              </a:rPr>
              <a:t> 9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round</a:t>
            </a:r>
            <a:r>
              <a:rPr lang="pt-BR" dirty="0"/>
              <a:t>( ) –&gt; essa </a:t>
            </a:r>
            <a:r>
              <a:rPr lang="pt-BR" dirty="0">
                <a:solidFill>
                  <a:srgbClr val="7030A0"/>
                </a:solidFill>
              </a:rPr>
              <a:t>função</a:t>
            </a:r>
            <a:r>
              <a:rPr lang="pt-BR" dirty="0"/>
              <a:t> arredonda para cima o resultado de </a:t>
            </a:r>
            <a:r>
              <a:rPr lang="pt-BR" dirty="0" err="1"/>
              <a:t>Math.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pt-BR" dirty="0"/>
              <a:t>( );</a:t>
            </a:r>
          </a:p>
          <a:p>
            <a:r>
              <a:rPr lang="pt-BR" dirty="0"/>
              <a:t>console.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pt-BR" dirty="0"/>
              <a:t>(</a:t>
            </a:r>
            <a:r>
              <a:rPr lang="pt-BR" dirty="0" err="1"/>
              <a:t>numeroPensado</a:t>
            </a:r>
            <a:r>
              <a:rPr lang="pt-BR" dirty="0"/>
              <a:t>) -&gt;  Para testar as condições no navegador</a:t>
            </a:r>
          </a:p>
          <a:p>
            <a:r>
              <a:rPr lang="pt-BR" b="1" dirty="0" err="1">
                <a:solidFill>
                  <a:schemeClr val="accent5"/>
                </a:solidFill>
              </a:rPr>
              <a:t>If</a:t>
            </a:r>
            <a:r>
              <a:rPr lang="pt-BR" dirty="0"/>
              <a:t> e </a:t>
            </a:r>
            <a:r>
              <a:rPr lang="pt-BR" b="1" dirty="0" err="1">
                <a:solidFill>
                  <a:schemeClr val="accent5"/>
                </a:solidFill>
              </a:rPr>
              <a:t>else</a:t>
            </a:r>
            <a:r>
              <a:rPr lang="pt-BR" dirty="0"/>
              <a:t> -&gt; Se a primeira condição não for verdadeira, só pode ser a segunda.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DE2AE-61F2-CA76-4B8D-CE24F591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3525" r="52673" b="19234"/>
          <a:stretch/>
        </p:blipFill>
        <p:spPr>
          <a:xfrm>
            <a:off x="6726620" y="1498670"/>
            <a:ext cx="4839121" cy="4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55619" y="2469279"/>
            <a:ext cx="10077423" cy="113779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300" b="1" dirty="0">
                <a:solidFill>
                  <a:schemeClr val="bg1"/>
                </a:solidFill>
                <a:latin typeface="+mj-lt"/>
              </a:rPr>
              <a:t>07. REPITA TAREFAS</a:t>
            </a:r>
          </a:p>
        </p:txBody>
      </p:sp>
    </p:spTree>
    <p:extLst>
      <p:ext uri="{BB962C8B-B14F-4D97-AF65-F5344CB8AC3E}">
        <p14:creationId xmlns:p14="http://schemas.microsoft.com/office/powerpoint/2010/main" val="294933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8DFA5-20DD-A60E-E0DB-9BD0EC2A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Repetir enquanto...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D2A18-5C00-6551-EC65-05CBB7AAA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314" y="1341015"/>
            <a:ext cx="4904867" cy="5317289"/>
          </a:xfrm>
        </p:spPr>
        <p:txBody>
          <a:bodyPr>
            <a:normAutofit fontScale="92500" lnSpcReduction="10000"/>
          </a:bodyPr>
          <a:lstStyle/>
          <a:p>
            <a:r>
              <a:rPr lang="pt-BR" sz="1300" b="1" dirty="0"/>
              <a:t>Estrutura de repetição </a:t>
            </a:r>
            <a:br>
              <a:rPr lang="pt-BR" sz="1300" dirty="0"/>
            </a:br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accent1"/>
                </a:solidFill>
              </a:rPr>
              <a:t>true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300" dirty="0"/>
              <a:t>} </a:t>
            </a:r>
          </a:p>
          <a:p>
            <a:r>
              <a:rPr lang="pt-BR" sz="1300" dirty="0"/>
              <a:t>-&gt; Enquanto a condição for </a:t>
            </a:r>
            <a:r>
              <a:rPr lang="pt-BR" sz="1300" dirty="0">
                <a:solidFill>
                  <a:schemeClr val="accent1"/>
                </a:solidFill>
              </a:rPr>
              <a:t>verdadeir</a:t>
            </a:r>
            <a:r>
              <a:rPr lang="pt-BR" sz="1300" dirty="0"/>
              <a:t>a, irá repetir a execução do bloco de sentenças. </a:t>
            </a:r>
          </a:p>
          <a:p>
            <a:r>
              <a:rPr lang="pt-BR" sz="1300" dirty="0"/>
              <a:t>-&gt; A forma como está escrito deixa num loop infinito. Por isso, 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implementamos uma condição de repetição para que a condição do </a:t>
            </a:r>
            <a:r>
              <a:rPr lang="pt-BR" sz="13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while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seja </a:t>
            </a:r>
            <a:r>
              <a:rPr lang="pt-BR" sz="1300" b="0" i="0" dirty="0">
                <a:solidFill>
                  <a:schemeClr val="accent1"/>
                </a:solidFill>
                <a:effectLst/>
              </a:rPr>
              <a:t>false</a:t>
            </a:r>
            <a:r>
              <a:rPr lang="pt-BR" sz="13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em algum momento: </a:t>
            </a:r>
          </a:p>
          <a:p>
            <a:r>
              <a:rPr lang="pt-BR" sz="1300" b="1" dirty="0" err="1">
                <a:solidFill>
                  <a:schemeClr val="accent1"/>
                </a:solidFill>
              </a:rPr>
              <a:t>while</a:t>
            </a:r>
            <a:r>
              <a:rPr lang="pt-BR" sz="1300" dirty="0"/>
              <a:t>(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anoCopa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300" b="1" dirty="0">
                <a:solidFill>
                  <a:schemeClr val="accent1"/>
                </a:solidFill>
              </a:rPr>
              <a:t>&lt;=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</a:t>
            </a:r>
            <a:r>
              <a:rPr lang="pt-BR" sz="1300" dirty="0"/>
              <a:t>) { 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b="1" dirty="0">
                <a:solidFill>
                  <a:schemeClr val="accent4">
                    <a:lumMod val="75000"/>
                  </a:schemeClr>
                </a:solidFill>
              </a:rPr>
              <a:t>mostra</a:t>
            </a:r>
            <a:r>
              <a:rPr lang="pt-BR" sz="1300" dirty="0"/>
              <a:t>(</a:t>
            </a:r>
            <a:r>
              <a:rPr lang="pt-BR" sz="1300" b="1" dirty="0">
                <a:solidFill>
                  <a:schemeClr val="accent6"/>
                </a:solidFill>
              </a:rPr>
              <a:t>“Teve copa em ” </a:t>
            </a:r>
            <a:r>
              <a:rPr lang="pt-BR" sz="1300" b="1" dirty="0">
                <a:solidFill>
                  <a:schemeClr val="accent1"/>
                </a:solidFill>
              </a:rPr>
              <a:t>+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);</a:t>
            </a:r>
            <a:br>
              <a:rPr lang="pt-BR" sz="1300" dirty="0"/>
            </a:br>
            <a:r>
              <a:rPr lang="pt-BR" sz="1300" dirty="0"/>
              <a:t>   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=</a:t>
            </a:r>
            <a:r>
              <a:rPr lang="pt-BR" sz="1300" dirty="0"/>
              <a:t> </a:t>
            </a:r>
            <a:r>
              <a:rPr lang="pt-BR" sz="1300" dirty="0" err="1"/>
              <a:t>anoCopa</a:t>
            </a:r>
            <a:r>
              <a:rPr lang="pt-BR" sz="1300" dirty="0"/>
              <a:t> </a:t>
            </a:r>
            <a:r>
              <a:rPr lang="pt-BR" sz="1300" b="1" dirty="0">
                <a:solidFill>
                  <a:schemeClr val="accent1"/>
                </a:solidFill>
              </a:rPr>
              <a:t>+ 4</a:t>
            </a:r>
            <a:r>
              <a:rPr lang="pt-BR" sz="1300" dirty="0"/>
              <a:t>; </a:t>
            </a:r>
          </a:p>
          <a:p>
            <a:r>
              <a:rPr lang="pt-BR" sz="1400" dirty="0"/>
              <a:t>} </a:t>
            </a:r>
          </a:p>
          <a:p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887F9F-8C88-A812-E62F-B88D6B598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" t="3678" r="57845" b="16168"/>
          <a:stretch/>
        </p:blipFill>
        <p:spPr>
          <a:xfrm>
            <a:off x="7319608" y="1561733"/>
            <a:ext cx="4007078" cy="45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F48E1-617A-EA4B-EAA9-49B73FA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8D45E-E522-BC50-2C2F-EB887B54D3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988945" cy="4974336"/>
          </a:xfrm>
        </p:spPr>
        <p:txBody>
          <a:bodyPr>
            <a:normAutofit/>
          </a:bodyPr>
          <a:lstStyle/>
          <a:p>
            <a:r>
              <a:rPr lang="pt-BR" sz="1400" dirty="0"/>
              <a:t>Utilizando repetição com as estruturas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 ) e com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dirty="0"/>
              <a:t>( )</a:t>
            </a:r>
          </a:p>
          <a:p>
            <a:r>
              <a:rPr lang="pt-BR" sz="1400" b="0" i="0" dirty="0">
                <a:effectLst/>
              </a:rPr>
              <a:t>Criaremos a tabuada de</a:t>
            </a:r>
            <a:r>
              <a:rPr lang="pt-BR" sz="1400" b="1" i="0" dirty="0">
                <a:solidFill>
                  <a:schemeClr val="accent1"/>
                </a:solidFill>
                <a:effectLst/>
              </a:rPr>
              <a:t> 7 </a:t>
            </a:r>
            <a:r>
              <a:rPr lang="pt-BR" sz="1400" b="0" i="0" dirty="0">
                <a:effectLst/>
              </a:rPr>
              <a:t>em que o multiplicador varia. Para isso, criaremos a </a:t>
            </a:r>
            <a:r>
              <a:rPr lang="pt-BR" sz="1400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sz="1400" b="0" i="0" dirty="0">
                <a:effectLst/>
              </a:rPr>
              <a:t> multiplicador. </a:t>
            </a:r>
            <a:r>
              <a:rPr lang="pt-BR" sz="1400" dirty="0"/>
              <a:t>var multiplicador </a:t>
            </a:r>
            <a:r>
              <a:rPr lang="pt-BR" sz="1400" b="1" dirty="0">
                <a:solidFill>
                  <a:schemeClr val="accent1"/>
                </a:solidFill>
              </a:rPr>
              <a:t>=</a:t>
            </a:r>
            <a:r>
              <a:rPr lang="pt-BR" sz="1400" dirty="0"/>
              <a:t> </a:t>
            </a:r>
            <a:r>
              <a:rPr lang="pt-BR" sz="1400" b="1" dirty="0">
                <a:solidFill>
                  <a:schemeClr val="accent1"/>
                </a:solidFill>
              </a:rPr>
              <a:t>1</a:t>
            </a:r>
            <a:r>
              <a:rPr lang="pt-BR" sz="1400" dirty="0"/>
              <a:t>; </a:t>
            </a:r>
            <a:endParaRPr lang="pt-BR" sz="1400" b="0" i="0" dirty="0">
              <a:effectLst/>
            </a:endParaRPr>
          </a:p>
          <a:p>
            <a:r>
              <a:rPr lang="pt-BR" sz="1400" dirty="0"/>
              <a:t>mostra(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 </a:t>
            </a:r>
            <a:r>
              <a:rPr lang="pt-BR" sz="1400" b="0" i="0" dirty="0">
                <a:effectLst/>
              </a:rPr>
              <a:t>exibe o resultado das operações. </a:t>
            </a:r>
          </a:p>
          <a:p>
            <a:r>
              <a:rPr lang="pt-BR" sz="1400" b="0" i="0" dirty="0">
                <a:effectLst/>
              </a:rPr>
              <a:t>Enquanto o multiplicador for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menor ou igual a 10</a:t>
            </a:r>
            <a:r>
              <a:rPr lang="pt-BR" sz="1400" b="0" i="0" dirty="0">
                <a:effectLst/>
              </a:rPr>
              <a:t>, o número </a:t>
            </a:r>
            <a:r>
              <a:rPr lang="pt-BR" sz="1400" i="0" dirty="0">
                <a:solidFill>
                  <a:schemeClr val="accent1"/>
                </a:solidFill>
                <a:effectLst/>
              </a:rPr>
              <a:t>7</a:t>
            </a:r>
            <a:r>
              <a:rPr lang="pt-BR" sz="1400" b="1" i="0" dirty="0">
                <a:effectLst/>
              </a:rPr>
              <a:t> </a:t>
            </a:r>
            <a:r>
              <a:rPr lang="pt-BR" sz="1400" b="0" i="0" dirty="0">
                <a:effectLst/>
              </a:rPr>
              <a:t>é multiplicado por ele.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F6F2493-E8A6-E4F2-92A3-B65FC508C172}"/>
              </a:ext>
            </a:extLst>
          </p:cNvPr>
          <p:cNvSpPr txBox="1">
            <a:spLocks/>
          </p:cNvSpPr>
          <p:nvPr/>
        </p:nvSpPr>
        <p:spPr>
          <a:xfrm>
            <a:off x="6314930" y="1346270"/>
            <a:ext cx="5435636" cy="497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Usando a estrutura de repetição </a:t>
            </a:r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b="1" dirty="0"/>
              <a:t>( ): </a:t>
            </a:r>
          </a:p>
          <a:p>
            <a:r>
              <a:rPr lang="pt-BR" sz="1400" b="1" dirty="0" err="1">
                <a:solidFill>
                  <a:schemeClr val="accent1"/>
                </a:solidFill>
              </a:rPr>
              <a:t>while</a:t>
            </a:r>
            <a:r>
              <a:rPr lang="pt-BR" sz="1400" dirty="0"/>
              <a:t>(multiplicador </a:t>
            </a:r>
            <a:r>
              <a:rPr lang="pt-BR" sz="1400" b="1" dirty="0">
                <a:solidFill>
                  <a:schemeClr val="accent1"/>
                </a:solidFill>
              </a:rPr>
              <a:t>&lt;= 7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</a:p>
          <a:p>
            <a:r>
              <a:rPr lang="pt-BR" sz="1400" b="1" dirty="0"/>
              <a:t>Usando a estrutura de repetição </a:t>
            </a:r>
            <a:r>
              <a:rPr lang="pt-BR" sz="1400" b="1" dirty="0">
                <a:solidFill>
                  <a:schemeClr val="accent1"/>
                </a:solidFill>
              </a:rPr>
              <a:t>for</a:t>
            </a:r>
            <a:r>
              <a:rPr lang="pt-BR" sz="1400" b="1" dirty="0"/>
              <a:t>( ): </a:t>
            </a:r>
          </a:p>
          <a:p>
            <a:r>
              <a:rPr lang="pt-BR" sz="1400" dirty="0"/>
              <a:t>for(</a:t>
            </a:r>
            <a:r>
              <a:rPr lang="pt-BR" sz="1400" b="1" dirty="0">
                <a:solidFill>
                  <a:srgbClr val="7030A0"/>
                </a:solidFill>
              </a:rPr>
              <a:t>var</a:t>
            </a:r>
            <a:r>
              <a:rPr lang="pt-BR" sz="1400" dirty="0"/>
              <a:t> multiplicador </a:t>
            </a:r>
            <a:r>
              <a:rPr lang="pt-BR" sz="1400" b="1" dirty="0">
                <a:solidFill>
                  <a:schemeClr val="accent1"/>
                </a:solidFill>
              </a:rPr>
              <a:t>=1</a:t>
            </a:r>
            <a:r>
              <a:rPr lang="pt-BR" sz="1400" dirty="0"/>
              <a:t>; multiplicador </a:t>
            </a:r>
            <a:r>
              <a:rPr lang="pt-BR" sz="1400" b="1" dirty="0">
                <a:solidFill>
                  <a:schemeClr val="accent1"/>
                </a:solidFill>
              </a:rPr>
              <a:t>&lt;=7</a:t>
            </a:r>
            <a:r>
              <a:rPr lang="pt-BR" sz="1400" dirty="0"/>
              <a:t>; multiplicador</a:t>
            </a:r>
            <a:r>
              <a:rPr lang="pt-BR" sz="1400" b="1" dirty="0">
                <a:solidFill>
                  <a:schemeClr val="accent1"/>
                </a:solidFill>
              </a:rPr>
              <a:t>++</a:t>
            </a:r>
            <a:r>
              <a:rPr lang="pt-BR" sz="1400" dirty="0"/>
              <a:t>) {</a:t>
            </a:r>
            <a:br>
              <a:rPr lang="pt-BR" sz="1400" dirty="0"/>
            </a:br>
            <a:r>
              <a:rPr lang="pt-BR" sz="1400" dirty="0"/>
              <a:t>     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</a:rPr>
              <a:t>mostra</a:t>
            </a:r>
            <a:r>
              <a:rPr lang="pt-BR" sz="1400" dirty="0"/>
              <a:t>(</a:t>
            </a:r>
            <a:r>
              <a:rPr lang="pt-BR" sz="1400" b="1" dirty="0">
                <a:solidFill>
                  <a:schemeClr val="accent1"/>
                </a:solidFill>
              </a:rPr>
              <a:t>7 * </a:t>
            </a:r>
            <a:r>
              <a:rPr lang="pt-BR" sz="1400" dirty="0"/>
              <a:t>multiplicador);</a:t>
            </a:r>
            <a:br>
              <a:rPr lang="pt-BR" sz="1400" dirty="0"/>
            </a:br>
            <a:r>
              <a:rPr lang="pt-BR" sz="1400" dirty="0"/>
              <a:t>   } </a:t>
            </a:r>
            <a:br>
              <a:rPr lang="pt-BR" sz="1400" dirty="0"/>
            </a:b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699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AC1D-00E1-FC4E-7B87-910DC577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forma de repetir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C15E7-4561-6DE1-CA48-518CFA180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91864" y="1440548"/>
            <a:ext cx="3405353" cy="640080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 err="1"/>
              <a:t>while</a:t>
            </a:r>
            <a:r>
              <a:rPr lang="pt-BR" sz="2000" b="1" dirty="0"/>
              <a:t>( 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80793-D2D3-E177-EBB6-0307A94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t="6533" r="67500" b="22912"/>
          <a:stretch/>
        </p:blipFill>
        <p:spPr>
          <a:xfrm>
            <a:off x="1891865" y="2127609"/>
            <a:ext cx="3405353" cy="4071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EDF1C9-EE1F-36AB-F441-4F996725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6533" r="59828" b="18161"/>
          <a:stretch/>
        </p:blipFill>
        <p:spPr>
          <a:xfrm>
            <a:off x="6228691" y="2127609"/>
            <a:ext cx="3579464" cy="407139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0C3E1-E3C9-9EB6-32C8-3F9343331F8F}"/>
              </a:ext>
            </a:extLst>
          </p:cNvPr>
          <p:cNvSpPr txBox="1">
            <a:spLocks/>
          </p:cNvSpPr>
          <p:nvPr/>
        </p:nvSpPr>
        <p:spPr>
          <a:xfrm>
            <a:off x="6228691" y="1503610"/>
            <a:ext cx="357946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dirty="0"/>
              <a:t>for</a:t>
            </a:r>
            <a:r>
              <a:rPr lang="pt-BR" sz="2000" dirty="0"/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42610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846BF-5B66-33E2-0326-EC5D0FE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Acumulando valores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41DA59-B4B1-2830-76BC-9D3B717AF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6255" y="1588008"/>
            <a:ext cx="3349332" cy="5101826"/>
          </a:xfrm>
        </p:spPr>
        <p:txBody>
          <a:bodyPr/>
          <a:lstStyle/>
          <a:p>
            <a:r>
              <a:rPr lang="pt-BR" dirty="0"/>
              <a:t>Para que um determinado número de familiares será feita uma determinada quantidade de perguntas. </a:t>
            </a:r>
          </a:p>
          <a:p>
            <a:r>
              <a:rPr lang="pt-BR" dirty="0"/>
              <a:t>Leremos a idade do usuário, e declararemos que </a:t>
            </a:r>
            <a:r>
              <a:rPr lang="pt-BR" dirty="0" err="1"/>
              <a:t>totalIdades</a:t>
            </a:r>
            <a:r>
              <a:rPr lang="pt-BR" dirty="0"/>
              <a:t> receberá </a:t>
            </a:r>
            <a:r>
              <a:rPr lang="pt-BR" dirty="0" err="1"/>
              <a:t>totalIdades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+</a:t>
            </a:r>
            <a:r>
              <a:rPr lang="pt-BR" dirty="0"/>
              <a:t> idade. A ideia é guardarmos todas as idades em </a:t>
            </a:r>
            <a:r>
              <a:rPr lang="pt-BR" dirty="0" err="1"/>
              <a:t>totalIdades</a:t>
            </a:r>
            <a:r>
              <a:rPr lang="pt-BR" dirty="0"/>
              <a:t>, a qual deverá acumular todos os números inseridos. Em seguida, criaremos a </a:t>
            </a:r>
            <a:r>
              <a:rPr lang="pt-BR" dirty="0" err="1">
                <a:solidFill>
                  <a:srgbClr val="7030A0"/>
                </a:solidFill>
              </a:rPr>
              <a:t>valriável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 err="1"/>
              <a:t>mediaDasIdades</a:t>
            </a:r>
            <a:r>
              <a:rPr lang="pt-BR" dirty="0"/>
              <a:t>, que recebe o </a:t>
            </a:r>
            <a:r>
              <a:rPr lang="pt-BR" dirty="0" err="1"/>
              <a:t>totalIdades</a:t>
            </a:r>
            <a:r>
              <a:rPr lang="pt-BR" dirty="0"/>
              <a:t> dividido pela quantidade de familiares, ou seja, </a:t>
            </a:r>
            <a:r>
              <a:rPr lang="pt-BR" dirty="0" err="1"/>
              <a:t>totalFamiliares</a:t>
            </a:r>
            <a:r>
              <a:rPr lang="pt-BR" dirty="0"/>
              <a:t>.</a:t>
            </a:r>
          </a:p>
          <a:p>
            <a:r>
              <a:rPr lang="pt-BR" dirty="0"/>
              <a:t>Ao final, imprimiremos uma mensagem </a:t>
            </a:r>
            <a:r>
              <a:rPr lang="pt-BR" b="1" dirty="0">
                <a:solidFill>
                  <a:schemeClr val="accent6"/>
                </a:solidFill>
              </a:rPr>
              <a:t>"A média das idades dos familiares é"</a:t>
            </a:r>
            <a:r>
              <a:rPr lang="pt-BR" dirty="0"/>
              <a:t>, concatenada à </a:t>
            </a:r>
            <a:r>
              <a:rPr lang="pt-BR" dirty="0" err="1"/>
              <a:t>mediaDasIdades</a:t>
            </a:r>
            <a:r>
              <a:rPr lang="pt-BR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78C0B0-67DA-0DBD-5DE0-EA5DA793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7" t="6425" r="52845" b="7291"/>
          <a:stretch/>
        </p:blipFill>
        <p:spPr>
          <a:xfrm>
            <a:off x="8454614" y="1499515"/>
            <a:ext cx="3159315" cy="4846579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F1F2708-382A-C471-9945-9FC7ADBDA4F6}"/>
              </a:ext>
            </a:extLst>
          </p:cNvPr>
          <p:cNvSpPr txBox="1">
            <a:spLocks/>
          </p:cNvSpPr>
          <p:nvPr/>
        </p:nvSpPr>
        <p:spPr>
          <a:xfrm>
            <a:off x="691896" y="1588008"/>
            <a:ext cx="3349332" cy="510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i="1" dirty="0">
                <a:solidFill>
                  <a:srgbClr val="7030A0"/>
                </a:solidFill>
              </a:rPr>
              <a:t>var</a:t>
            </a:r>
            <a:r>
              <a:rPr lang="pt-BR" i="1" dirty="0"/>
              <a:t> </a:t>
            </a:r>
            <a:r>
              <a:rPr lang="pt-BR" dirty="0"/>
              <a:t>=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parseInt</a:t>
            </a:r>
            <a:r>
              <a:rPr lang="pt-BR" dirty="0"/>
              <a:t>(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</a:t>
            </a:r>
            <a:r>
              <a:rPr lang="pt-BR" b="1" dirty="0">
                <a:solidFill>
                  <a:schemeClr val="accent6"/>
                </a:solidFill>
              </a:rPr>
              <a:t>"Informe idade do familiar</a:t>
            </a:r>
            <a:r>
              <a:rPr lang="pt-BR" dirty="0"/>
              <a:t> ));</a:t>
            </a:r>
          </a:p>
          <a:p>
            <a:r>
              <a:rPr lang="pt-BR" dirty="0"/>
              <a:t>O programa precisa fazer esta pergunta de acordo com a quantidade de familiares inserida.</a:t>
            </a:r>
          </a:p>
          <a:p>
            <a:r>
              <a:rPr lang="pt-BR" dirty="0"/>
              <a:t>Para o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/>
              <a:t>( ) saber a quantidade de vezes é preciso ter a variável de incremento para que seja alterada a cada leitura de idade de um familiar, fazendo com que ela saiba quantas idades já leu. Então, criaremos var numero que receberá 1. </a:t>
            </a:r>
          </a:p>
          <a:p>
            <a:r>
              <a:rPr lang="pt-BR" dirty="0"/>
              <a:t>Enquanto numero for menor ou igual ao </a:t>
            </a:r>
            <a:r>
              <a:rPr lang="pt-BR" dirty="0" err="1"/>
              <a:t>totalFamiliares</a:t>
            </a:r>
            <a:r>
              <a:rPr lang="pt-BR" dirty="0"/>
              <a:t>, o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prompt</a:t>
            </a:r>
            <a:r>
              <a:rPr lang="pt-BR" dirty="0"/>
              <a:t>( ) </a:t>
            </a:r>
            <a:r>
              <a:rPr lang="pt-BR" b="1" dirty="0">
                <a:solidFill>
                  <a:schemeClr val="accent6"/>
                </a:solidFill>
              </a:rPr>
              <a:t>"Informe idade do familiar" </a:t>
            </a:r>
            <a:r>
              <a:rPr lang="pt-BR" dirty="0"/>
              <a:t>será executado.</a:t>
            </a:r>
          </a:p>
        </p:txBody>
      </p:sp>
    </p:spTree>
    <p:extLst>
      <p:ext uri="{BB962C8B-B14F-4D97-AF65-F5344CB8AC3E}">
        <p14:creationId xmlns:p14="http://schemas.microsoft.com/office/powerpoint/2010/main" val="1004977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1ED4-7934-0737-4E70-8E00265C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Interrompendo uma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D43E5-ABD9-3E5D-B0B5-E3BB294B3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6" y="1312910"/>
            <a:ext cx="6877118" cy="5298096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Objetivo: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fornecer ao usuário três chances para descobrir o número. 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Pensar qual parte do código iremos repetir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2º -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queremos repetir o bloco a cada chute, criamos um </a:t>
            </a:r>
            <a:r>
              <a:rPr lang="pt-BR" b="1" dirty="0" err="1">
                <a:solidFill>
                  <a:schemeClr val="accent1"/>
                </a:solidFill>
              </a:rPr>
              <a:t>while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 ).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3º - 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Como queremos dar 3 chances,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será executado sempre que algo for menor ou igual a quantidade de tentativas. Vamos criar a </a:t>
            </a:r>
            <a:r>
              <a:rPr lang="pt-BR" b="0" i="0" dirty="0">
                <a:solidFill>
                  <a:srgbClr val="7030A0"/>
                </a:solidFill>
                <a:effectLst/>
              </a:rPr>
              <a:t>variável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 tentativas. Assim, 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( ) vai ter como parâmetro tentativas , desde que esta corresponda a um número menor ou igual a 3.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>
                <a:solidFill>
                  <a:srgbClr val="7030A0"/>
                </a:solidFill>
                <a:effectLst/>
              </a:rPr>
              <a:t>var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= 1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(tentativas 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&lt;=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) {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} </a:t>
            </a:r>
          </a:p>
          <a:p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Enquanto o número de tentativas for </a:t>
            </a:r>
            <a:r>
              <a:rPr lang="pt-BR" b="0" i="0" dirty="0">
                <a:solidFill>
                  <a:schemeClr val="accent1"/>
                </a:solidFill>
                <a:effectLst/>
              </a:rPr>
              <a:t>menor ou igual a 3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, o bloco </a:t>
            </a:r>
            <a:r>
              <a:rPr lang="pt-BR" b="1" i="0" dirty="0" err="1">
                <a:solidFill>
                  <a:schemeClr val="accent1"/>
                </a:solidFill>
                <a:effectLst/>
              </a:rPr>
              <a:t>while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( ) vai ser executado. Para que o número de tentativas seja acumulado, incrementar a </a:t>
            </a:r>
            <a:r>
              <a:rPr lang="pt-BR" b="1" i="0" dirty="0">
                <a:solidFill>
                  <a:srgbClr val="7030A0"/>
                </a:solidFill>
                <a:effectLst/>
              </a:rPr>
              <a:t>variáve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 tentativas. </a:t>
            </a: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tentativas</a:t>
            </a:r>
            <a:r>
              <a:rPr lang="pt-BR" b="1" i="0" dirty="0">
                <a:solidFill>
                  <a:schemeClr val="accent1"/>
                </a:solidFill>
                <a:effectLst/>
              </a:rPr>
              <a:t>++</a:t>
            </a:r>
            <a:r>
              <a:rPr lang="pt-B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;</a:t>
            </a:r>
          </a:p>
          <a:p>
            <a:r>
              <a:rPr lang="pt-BR" b="1" dirty="0"/>
              <a:t>4º - </a:t>
            </a:r>
            <a:r>
              <a:rPr lang="pt-BR" dirty="0"/>
              <a:t>N</a:t>
            </a:r>
            <a:r>
              <a:rPr lang="pt-BR" b="0" i="0" dirty="0">
                <a:effectLst/>
              </a:rPr>
              <a:t>o caso de um acerto com uma ou duas tentativas ainda disponíveis, fazer com que o </a:t>
            </a:r>
            <a:r>
              <a:rPr lang="pt-BR" b="0" i="0" dirty="0" err="1">
                <a:effectLst/>
              </a:rPr>
              <a:t>JavaScript</a:t>
            </a:r>
            <a:r>
              <a:rPr lang="pt-BR" b="0" i="0" dirty="0">
                <a:effectLst/>
              </a:rPr>
              <a:t> saia do loop e pare de solicitar chutes. Para isso, podemos utilizar o</a:t>
            </a:r>
            <a:r>
              <a:rPr lang="pt-BR" dirty="0"/>
              <a:t>. comando </a:t>
            </a:r>
            <a:r>
              <a:rPr lang="pt-BR" b="1" dirty="0">
                <a:solidFill>
                  <a:schemeClr val="accent1"/>
                </a:solidFill>
              </a:rPr>
              <a:t>break</a:t>
            </a:r>
            <a:r>
              <a:rPr lang="pt-BR" dirty="0"/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A8C38-6A32-C50E-EC64-49116582E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11954" r="32845" b="11877"/>
          <a:stretch/>
        </p:blipFill>
        <p:spPr>
          <a:xfrm>
            <a:off x="7641021" y="1312910"/>
            <a:ext cx="4220502" cy="5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9275-963E-17C9-79FF-90511BEF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8A37881-D5A6-32D5-F15B-0FBC7EACD7E1}"/>
              </a:ext>
            </a:extLst>
          </p:cNvPr>
          <p:cNvSpPr txBox="1">
            <a:spLocks/>
          </p:cNvSpPr>
          <p:nvPr/>
        </p:nvSpPr>
        <p:spPr>
          <a:xfrm>
            <a:off x="521206" y="1296216"/>
            <a:ext cx="6979523" cy="824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&lt;a&gt; &lt;/a&gt; : </a:t>
            </a:r>
            <a:r>
              <a:rPr lang="pt-BR" b="0" i="0" dirty="0">
                <a:effectLst/>
                <a:cs typeface="Segoe UI" panose="020B0502040204020203" pitchFamily="34" charset="0"/>
              </a:rPr>
              <a:t>Trata-se da</a:t>
            </a:r>
            <a:r>
              <a:rPr lang="pt-BR" b="1" i="1" dirty="0">
                <a:solidFill>
                  <a:schemeClr val="accent2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b="1" i="1" dirty="0" err="1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tag</a:t>
            </a:r>
            <a:r>
              <a:rPr lang="pt-BR" b="1" i="1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 </a:t>
            </a:r>
            <a:r>
              <a:rPr lang="pt-BR" dirty="0">
                <a:solidFill>
                  <a:srgbClr val="7030A0"/>
                </a:solidFill>
                <a:cs typeface="Segoe UI" panose="020B0502040204020203" pitchFamily="34" charset="0"/>
              </a:rPr>
              <a:t>âncora</a:t>
            </a:r>
            <a:r>
              <a:rPr lang="pt-BR" b="0" i="0" dirty="0">
                <a:effectLst/>
                <a:cs typeface="Segoe UI" panose="020B0502040204020203" pitchFamily="34" charset="0"/>
              </a:rPr>
              <a:t>, </a:t>
            </a:r>
            <a:r>
              <a:rPr lang="pt-BR" dirty="0">
                <a:cs typeface="Segoe UI" panose="020B0502040204020203" pitchFamily="34" charset="0"/>
              </a:rPr>
              <a:t>para criar links na web. </a:t>
            </a:r>
            <a:br>
              <a:rPr lang="pt-BR" dirty="0">
                <a:cs typeface="Segoe UI" panose="020B0502040204020203" pitchFamily="34" charset="0"/>
              </a:rPr>
            </a:b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href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cs typeface="Segoe UI" panose="020B0502040204020203" pitchFamily="34" charset="0"/>
              </a:rPr>
              <a:t>Atributo</a:t>
            </a:r>
            <a:r>
              <a:rPr lang="pt-BR" b="0" i="0" dirty="0">
                <a:effectLst/>
                <a:cs typeface="Segoe UI" panose="020B0502040204020203" pitchFamily="34" charset="0"/>
              </a:rPr>
              <a:t> usado para fazer referência a uma URL, indicar um endereço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69D0C-8903-472C-21F9-984B081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6" y="2102256"/>
            <a:ext cx="6979523" cy="4382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3D8908-1370-1CF7-0FAD-3B16BD9E2717}"/>
              </a:ext>
            </a:extLst>
          </p:cNvPr>
          <p:cNvSpPr txBox="1">
            <a:spLocks/>
          </p:cNvSpPr>
          <p:nvPr/>
        </p:nvSpPr>
        <p:spPr>
          <a:xfrm>
            <a:off x="521205" y="2893097"/>
            <a:ext cx="8728811" cy="250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Criando um alerta para o usuário, um pop-up na tela com uma mensagem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Texto em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deve estar entre aspas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Instrução indicando que um alerta deverá ser exibido -&gt;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texto deve estar entre parênteses e aspas duplas “”, e com um ; (ponto e vírgula) no fim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&lt;script&gt;</a:t>
            </a:r>
            <a:r>
              <a:rPr lang="pt-BR" b="0" i="0" dirty="0">
                <a:solidFill>
                  <a:srgbClr val="7030A0"/>
                </a:solidFill>
                <a:effectLst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&lt;/script&gt; :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Indica uma instrução e passa a interpretá-la como </a:t>
            </a:r>
            <a:r>
              <a:rPr lang="pt-BR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pt-BR" b="1" i="0" dirty="0">
              <a:solidFill>
                <a:schemeClr val="accent2"/>
              </a:solidFill>
              <a:effectLst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1600" b="1" i="0" dirty="0">
              <a:solidFill>
                <a:schemeClr val="accent4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600" b="1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1F52B-6747-198E-6043-F438D205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1" y="5561784"/>
            <a:ext cx="4496427" cy="10193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5627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47723" cy="64008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O Designer ajuda você a transmitir seu ponto de vista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do PowerPoint sugere designs profissionais para sua apresentação, com base no conteúdo nos seus slides.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Designer é um recurso disponibilizado somente por assinatura.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você tiver uma assinatura do Office 365, o slide a seguir o mostrará como ele funciona em uma nova apresentação.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Painel de ideias de design mostrando diferentes opções de design&#10;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Como usar o Designer do PowerPoint</a:t>
            </a:r>
          </a:p>
        </p:txBody>
      </p: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grpSp>
        <p:nvGrpSpPr>
          <p:cNvPr id="18" name="Grupo 17" descr="Círculo pequeno com o número 1 dentro indicando a etapa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ço Reservado para Conteúdo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Iniciar uma nova apresentação acessando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Arquivo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Novo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ranco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o 32" descr="Círculo pequeno com o número 2 dentro indicando a etapa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ço Reservado para Conteúdo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primeiro slide, adicione uma imagem: Vá para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ou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Inserir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Imagens Online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a imagem.</a:t>
            </a: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precisa estar online ao adicionar a imagem.</a:t>
            </a:r>
          </a:p>
        </p:txBody>
      </p:sp>
      <p:grpSp>
        <p:nvGrpSpPr>
          <p:cNvPr id="22" name="Grupo 21" descr="Círculo pequeno com o número 3 dentro indicando a etapa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Espaço Reservado para Conteúdo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 PowerPoint solicitar sua permissão para obter ideias de design,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Vamos lá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o 36" descr="Círculo pequeno com o número 4 dentro indicando a etapa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Espaço Reservado para Conteúdo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o design que você quer no painel de tarefas de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Ideias de Design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Imagem 28" descr="Inserir a guia com a opção de inserir a imagem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Imagem 22" descr="Caixa de diálogo do recurso Ideias de Design solicitando a confirmação do usuário para obter ideias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225" y="3067244"/>
            <a:ext cx="2728503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recurso Transformar suaviza as animações e os movimentos de objetos na apresentação. Você usa dois slides parecidos para executar a animação, mas para o público-alvo parece que a ação ocorre apenas em um slide.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vídeo à direita para ver um exemplo rápido.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Transformar é um recurso disponibilizado somente por assinatura. Se tiver uma assinatura do Office 365, experimente você mesmo as etapas no próximo slide.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t-B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ídeo Transformar" descr="Vídeo mostrando um exemplo do recurso Transformar que pode ser reproduzido ou pausado com as teclas de atalho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Configuração de </a:t>
            </a:r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Transformar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41609" y="1455491"/>
            <a:ext cx="4815599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/>
              <a:t>Experimente você mesmo com esses dois "planetas" simples:</a:t>
            </a:r>
          </a:p>
        </p:txBody>
      </p:sp>
      <p:grpSp>
        <p:nvGrpSpPr>
          <p:cNvPr id="13" name="Grupo 12" descr="Círculo pequeno com o número 1 dentro indicando a etapa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15" name="Caixa de texto 14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Duplicar este slide: Clique com o botão direito na miniatura de slide e selecione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Duplicar Slide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o 17" descr="Círculo pequeno com o número 2 dentro indicando a etapa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4" name="Caixa de texto 23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Espaço Reservado para Conteúdo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segundo desses dois slides idênticos, altere as formas à direita de alguma forma (mover, redimensionar ou alterar a cor) e acesse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Transições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o 25" descr="Círculo pequeno com o número 3 dentro indicando a etapa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8" name="Caixa de texto 27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76799" y="4360521"/>
            <a:ext cx="2784602" cy="132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Retorne ao primeiro dos dois slides e pressione o botão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 de </a:t>
            </a:r>
            <a:r>
              <a:rPr lang="pt-BR" altLang="zh-CN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lides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e, em seguida, selecione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Executar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ver a transformação do seu círculo!</a:t>
            </a:r>
          </a:p>
        </p:txBody>
      </p:sp>
      <p:sp>
        <p:nvSpPr>
          <p:cNvPr id="17" name="Espaço Reservado para Conteúdo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Dica: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As </a:t>
            </a:r>
            <a:r>
              <a:rPr lang="pt-BR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de Efeito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oferecem ainda mais opções para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Imagem 1" descr="Menu de contexto em miniatura dos slides mostrando a opção Duplicar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37" y="1455491"/>
            <a:ext cx="1402147" cy="1803887"/>
          </a:xfrm>
          <a:prstGeom prst="rect">
            <a:avLst/>
          </a:prstGeom>
        </p:spPr>
      </p:pic>
      <p:pic>
        <p:nvPicPr>
          <p:cNvPr id="6" name="Imagem 5" descr="Guia Transição mostrando a transição transforma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4146" y="3159609"/>
            <a:ext cx="2467551" cy="1185923"/>
          </a:xfrm>
          <a:prstGeom prst="rect">
            <a:avLst/>
          </a:prstGeom>
        </p:spPr>
      </p:pic>
      <p:pic>
        <p:nvPicPr>
          <p:cNvPr id="5" name="Imagem 4" descr="Botão Apresentação de Slide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6725" y="4344232"/>
            <a:ext cx="2134319" cy="887083"/>
          </a:xfrm>
          <a:prstGeom prst="rect">
            <a:avLst/>
          </a:prstGeom>
        </p:spPr>
      </p:pic>
      <p:cxnSp>
        <p:nvCxnSpPr>
          <p:cNvPr id="20" name="Conector Reto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4651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Círculo grande e azul com um pequeno círculo azul claro dentro"/>
          <p:cNvSpPr/>
          <p:nvPr/>
        </p:nvSpPr>
        <p:spPr>
          <a:xfrm>
            <a:off x="7475427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Círculo azul-claro pequeno dentro de um grande círculo azul escuro"/>
          <p:cNvSpPr/>
          <p:nvPr/>
        </p:nvSpPr>
        <p:spPr bwMode="ltGray">
          <a:xfrm>
            <a:off x="8325125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Trabalhar em conjunto em tempo real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 compartilhar sua apresentação com outras pessoas, elas poderão trabalhar com você ao mesmo tempo. </a:t>
            </a: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isso funciona: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34308"/>
            <a:ext cx="3262550" cy="1390286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9" y="4571824"/>
            <a:ext cx="2696774" cy="15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Compartilhar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acima da Faixa de Opções ou use as teclas de atalho </a:t>
            </a:r>
            <a:r>
              <a:rPr lang="pt-BR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Alt+ZS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convidar pessoas para trabalhar com você (nesse momento, você pode salvar o trabalho na nuvem.)</a:t>
            </a:r>
          </a:p>
        </p:txBody>
      </p:sp>
      <p:pic>
        <p:nvPicPr>
          <p:cNvPr id="9" name="Imagem 8" descr="Marcador mostrando quem está trabalhando em um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 outras pessoas estiverem na apresentação, um marcador mostrará quem está em qual slide…</a:t>
            </a:r>
          </a:p>
        </p:txBody>
      </p:sp>
      <p:pic>
        <p:nvPicPr>
          <p:cNvPr id="12" name="Imagem 11" descr="Marcador mostrando a parte do slide que está sendo editad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e a parte do slide que está editando.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Você é um especialista em Diga-me</a:t>
            </a:r>
          </a:p>
        </p:txBody>
      </p:sp>
      <p:sp>
        <p:nvSpPr>
          <p:cNvPr id="38" name="Espaço Reservado para Conteúdo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caixa Diga-me localizará o comando correto quando for necessário, </a:t>
            </a:r>
            <a:b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que você possa economizar tempo e se concentrar no seu trabalho.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grpSp>
        <p:nvGrpSpPr>
          <p:cNvPr id="4" name="Grupo 3" descr="Círculo pequeno com o número 1 dentro indicando a etapa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" name="Caixa de texto 2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Espaço Reservado para Conteúdo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</a:t>
            </a:r>
            <a:r>
              <a:rPr lang="pt-BR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Robô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direita.</a:t>
            </a:r>
          </a:p>
        </p:txBody>
      </p:sp>
      <p:grpSp>
        <p:nvGrpSpPr>
          <p:cNvPr id="19" name="Grupo 18" descr="Círculo pequeno com o número 2 dentro indicando a etapa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21" name="Caixa de texto 20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Espaço Reservado para Conteúdo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Digite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 caixa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 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Adicionar Animação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o 30" descr="Círculo pequeno com o número 3 dentro indicando a etapa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3" name="Caixa de texto 32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Espaço Reservado para Conteúdo 17"/>
          <p:cNvSpPr txBox="1">
            <a:spLocks/>
          </p:cNvSpPr>
          <p:nvPr/>
        </p:nvSpPr>
        <p:spPr>
          <a:xfrm>
            <a:off x="1064636" y="4303697"/>
            <a:ext cx="1998604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um efeito de animação, como o </a:t>
            </a:r>
            <a:r>
              <a:rPr lang="pt-BR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 veja o que acontece.</a:t>
            </a:r>
          </a:p>
        </p:txBody>
      </p:sp>
      <p:sp>
        <p:nvSpPr>
          <p:cNvPr id="25" name="Caixa de texto 16" descr="Selecione aqui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pt-BR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SELECIONE AQUI</a:t>
            </a:r>
            <a:endParaRPr lang="pt-BR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Imagem 4" descr="Caixa Diga-m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Imagem 6" descr="Guia Animação mostrando a opção de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Imagem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Imagem 22" descr="Rob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Explore sem sair dos slides</a:t>
            </a:r>
          </a:p>
        </p:txBody>
      </p:sp>
      <p:sp>
        <p:nvSpPr>
          <p:cNvPr id="16" name="Espaço Reservado para Conteúdo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A Pesquisa Inteligente traz a pesquisa para dentro do PowerPoint.</a:t>
            </a: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Experimente:</a:t>
            </a:r>
          </a:p>
        </p:txBody>
      </p:sp>
      <p:pic>
        <p:nvPicPr>
          <p:cNvPr id="18" name="Imagem 17" descr="Três imagens mostrando o recurso Pesquisa Inteligent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o 32" descr="Círculo pequeno com o número 1 dentro indicando a etapa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5" name="Caixa de texto 34" descr="Número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Espaço Reservado para Conteúdo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com o botão direito do mouse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escritório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seguinte frase: </a:t>
            </a:r>
            <a:r>
              <a:rPr lang="pt-BR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mobília de escritório</a:t>
            </a:r>
          </a:p>
        </p:txBody>
      </p:sp>
      <p:grpSp>
        <p:nvGrpSpPr>
          <p:cNvPr id="36" name="Grupo 35" descr="Círculo pequeno com o número 2 dentro indicando a etapa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38" name="Caixa de texto 37" descr="Número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Espaço Reservado para Conteúdo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Escolha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Pesquisa</a:t>
            </a:r>
            <a:r>
              <a:rPr lang="pt-BR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pt-BR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Inteligente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e observe que os resultados são contextuais para essa frase, não </a:t>
            </a:r>
            <a:r>
              <a:rPr lang="pt-BR" sz="1800">
                <a:latin typeface="Segoe UI" panose="020B0502040204020203" pitchFamily="34" charset="0"/>
                <a:cs typeface="Segoe UI" panose="020B0502040204020203" pitchFamily="34" charset="0"/>
              </a:rPr>
              <a:t>Aplicativos do Microsoft Office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o 38" descr="Círculo pequeno com o número 3 dentro indicando a etapa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1" name="Caixa de texto 40" descr="Número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Espaço Reservado para Conteúdo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ts val="2000"/>
              </a:lnSpc>
              <a:spcAft>
                <a:spcPts val="2000"/>
              </a:spcAft>
              <a:buNone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Só por diversão, experimente a Pesquisa Inteligente mais uma vez clicando na palavra </a:t>
            </a:r>
            <a:r>
              <a:rPr lang="pt-BR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/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na Etapa 2.</a:t>
            </a:r>
          </a:p>
          <a:p>
            <a:pPr marL="0" indent="0" rtl="0">
              <a:lnSpc>
                <a:spcPts val="2000"/>
              </a:lnSpc>
              <a:spcAft>
                <a:spcPts val="2000"/>
              </a:spcAft>
              <a:buNone/>
            </a:pPr>
            <a:endParaRPr lang="pt-B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latin typeface="Segoe UI Light" panose="020B0502040204020203" pitchFamily="34" charset="0"/>
                <a:cs typeface="Segoe UI Light" panose="020B0502040204020203" pitchFamily="34" charset="0"/>
              </a:rPr>
              <a:t>Mais dúvidas sobre o PowerPoint?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Selecione o botão </a:t>
            </a:r>
            <a:r>
              <a:rPr lang="pt-BR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Diga-me</a:t>
            </a: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e digite o que você deseja saber.</a:t>
            </a:r>
            <a:b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pt-BR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e o blog da equipe do PowerPoint"/>
              </a:rPr>
              <a:t>Visite o blog da equipe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Acesse o treinamento gratuito do PowerPoint"/>
              </a:rPr>
              <a:t>Acesse o treinamento gratuito do PowerPoint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 descr="Botão Diga-m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6853" y="2350333"/>
            <a:ext cx="1268511" cy="1189747"/>
          </a:xfrm>
          <a:prstGeom prst="rect">
            <a:avLst/>
          </a:prstGeom>
        </p:spPr>
      </p:pic>
      <p:pic>
        <p:nvPicPr>
          <p:cNvPr id="8" name="Imagem 7" descr="Seta apontando para a direita com um hiperlink para o blog da equipe do PowerPoint. Escolha a imagem para visitar o blog da equipe do PowerPoint ">
            <a:hlinkClick r:id="rId3" tooltip="Selecione aqui para visitar o blog da equipe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3566804"/>
            <a:ext cx="661940" cy="661940"/>
          </a:xfrm>
          <a:prstGeom prst="rect">
            <a:avLst/>
          </a:prstGeom>
        </p:spPr>
      </p:pic>
      <p:pic>
        <p:nvPicPr>
          <p:cNvPr id="7" name="Imagem 6" descr="Seta apontando para a direita com um hiperlink para o treinamento gratuito do PowerPoint. Selecione a imagem para acessar um treinamento gratuito do PowerPoint">
            <a:hlinkClick r:id="rId7" action="ppaction://hlinkfile" tooltip="Selecione aqui para ir para o treinamento gratuito do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74" y="4252716"/>
            <a:ext cx="661940" cy="661940"/>
          </a:xfrm>
          <a:prstGeom prst="rect">
            <a:avLst/>
          </a:prstGeom>
        </p:spPr>
      </p:pic>
      <p:sp>
        <p:nvSpPr>
          <p:cNvPr id="9" name="Caixa de texto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ESCOLHA A SETA QUANDO ESTIVER NO MODO DE APRESENTAÇÃO DE SLIDES</a:t>
            </a:r>
          </a:p>
        </p:txBody>
      </p:sp>
      <p:pic>
        <p:nvPicPr>
          <p:cNvPr id="11" name="Imagem 10" descr="Sugestões da caixa Diga-m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22792" y="2751216"/>
            <a:ext cx="2476156" cy="15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D9411-850D-80C3-A1A1-A1A41B73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Dê olá ao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77839-4F5D-D640-5188-BF8AE8C5E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727156"/>
            <a:ext cx="4456574" cy="3268914"/>
          </a:xfrm>
        </p:spPr>
        <p:txBody>
          <a:bodyPr>
            <a:normAutofit/>
          </a:bodyPr>
          <a:lstStyle/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Todo navegador conta com um </a:t>
            </a:r>
            <a:r>
              <a:rPr lang="pt-BR" sz="14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plug-in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um depurador, que indica onde nosso código tem problemas. Ele pode ser acessado por meio da tecla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"F12", 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por </a:t>
            </a:r>
            <a:r>
              <a:rPr lang="pt-BR" sz="1400" b="1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"Ctrl + Shift + C“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depurador, há uma aba chamada "Console", localizada na barra de menu superior. É possível o abrirmos acessando o menu "Visualizar" também, na barra de menu superior, selecionando "Desenvolvedor &gt; Console </a:t>
            </a:r>
            <a:r>
              <a:rPr lang="pt-BR" sz="1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</a:t>
            </a:r>
          </a:p>
        </p:txBody>
      </p:sp>
      <p:pic>
        <p:nvPicPr>
          <p:cNvPr id="2050" name="Picture 2" descr="Console">
            <a:extLst>
              <a:ext uri="{FF2B5EF4-FFF2-40B4-BE49-F238E27FC236}">
                <a16:creationId xmlns:a16="http://schemas.microsoft.com/office/drawing/2014/main" id="{69C1650E-7562-324C-2DA9-FC14AC97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55" y="1727156"/>
            <a:ext cx="5832831" cy="34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E23FB0-3D39-790E-5E31-25521905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5" y="5660600"/>
            <a:ext cx="4143953" cy="51442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18F00E1-C762-60B5-CDA2-9F25D2B16BA2}"/>
              </a:ext>
            </a:extLst>
          </p:cNvPr>
          <p:cNvSpPr txBox="1">
            <a:spLocks/>
          </p:cNvSpPr>
          <p:nvPr/>
        </p:nvSpPr>
        <p:spPr>
          <a:xfrm>
            <a:off x="521207" y="5338637"/>
            <a:ext cx="4456574" cy="136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Mensagem indicando erro de sintaxe: </a:t>
            </a:r>
            <a:r>
              <a:rPr lang="pt-BR" sz="14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pt-BR" sz="1400" b="1" i="0" dirty="0" err="1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tring</a:t>
            </a:r>
            <a:r>
              <a:rPr lang="pt-BR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 nome bastante comum para texto, dados do tipo "texto“. No erro, temos um texto não esperado. 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7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BAED-4AFB-3625-8276-397C342F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E02E-3BC3-43CC-B39F-195DAA1639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400714" cy="4974336"/>
          </a:xfrm>
        </p:spPr>
        <p:txBody>
          <a:bodyPr>
            <a:normAutofit lnSpcReduction="10000"/>
          </a:bodyPr>
          <a:lstStyle/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esenvolver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exige um ambiente complexo;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É possível utilizar o próprio navegador, e todo sistema operacional possui um. Ao longo do curso utilizaremos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Google Chrome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Podemos utilizar um editor de texto padrão. Nós usaremos o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Sublime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marcação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pois ela possibilita marcar conteúdos por meio de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Algumas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não possuem marcação, como 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pt-BR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serve para pular uma linha;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&lt;a&gt;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 permite sair de uma página e mudar para outra;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HTML é estático, isto é, não muda. Não podemos fazer nada muito sofisticado com ele. Por esse motivo o navegador entende também a linguagem 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que é uma 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linguagem de programação dinâmica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com a qual podemos desenvolver de maneira mais avançada;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 o navegador interpretar uma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não basta colocarmos a instrução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direto no HTML. Temos que utilizar a </a:t>
            </a:r>
            <a:r>
              <a:rPr lang="pt-BR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&lt;script&gt;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Dessa forma o navegador saberá que deve processar essa parte do código como linguagem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não como HTML;</a:t>
            </a:r>
          </a:p>
          <a:p>
            <a:pPr marL="171450" indent="-1714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primeira instrução que vimos do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foi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,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que recebe como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parâmetro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texto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171450" indent="-171450" algn="l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Todo texto em 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vem entre aspas.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350D-D691-EFB1-3D80-0131E8C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</a:t>
            </a:r>
            <a:r>
              <a:rPr lang="pt-BR" dirty="0" err="1"/>
              <a:t>tag</a:t>
            </a:r>
            <a:r>
              <a:rPr lang="pt-BR" dirty="0"/>
              <a:t> meta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64332-9C85-2EA2-914E-7F5D65610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82661" cy="4974336"/>
          </a:xfrm>
        </p:spPr>
        <p:txBody>
          <a:bodyPr>
            <a:normAutofit lnSpcReduction="10000"/>
          </a:bodyPr>
          <a:lstStyle/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 salvamos um arquivo texto no disco ele é salvo usando uma cadeia de caracteres (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pt-BR" sz="1600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set </a:t>
            </a:r>
            <a:r>
              <a:rPr lang="pt-BR" sz="1600" b="0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 Se no editor de texto salvamos o arquivo contendo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b="1" i="0" dirty="0">
                <a:solidFill>
                  <a:schemeClr val="accent4">
                    <a:lumMod val="7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precisamos dar uma pista para o navegador de como ele deve ser processado. Se não fizermos isso, ele não conseguirá exibir corretamente qualquer texto acentuado.</a:t>
            </a:r>
          </a:p>
          <a:p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Contudo, muito cuidado! Vamos supor que acidentalmente seu editor de texto não salvou o arquivo como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, mas em latin1.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colocarmos a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“UTF-8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”&gt;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estaremos dando uma dica errada para o navegador e isso nos trará problemas na acentuação. Para resolver esse tipo de situação, podemos usar </a:t>
            </a:r>
            <a:r>
              <a:rPr lang="pt-BR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&lt;</a:t>
            </a:r>
            <a:r>
              <a:rPr lang="pt-BR" sz="16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charset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1600" b="1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r>
              <a:rPr lang="pt-BR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&gt; 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 mudar nosso arquivo para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UTF-8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, o que é mais difícil.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Pode ser que o editor de texto escolhido não siga o padrão </a:t>
            </a:r>
            <a:r>
              <a:rPr lang="pt-BR" sz="16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UTF</a:t>
            </a:r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 utilize outro qualquer que nem eu ou você sabemos.</a:t>
            </a:r>
          </a:p>
          <a:p>
            <a:pPr algn="l"/>
            <a:r>
              <a:rPr lang="pt-BR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Mais do que os caracteres saírem certos ou errados, o importante é aprender a lógica de programação. O que estamos abordando serve para tornar sua experiência melhor e seu programa mais bonito. Afinal, quem não gosta de ver os acentos todos bonitinhos? :)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2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300CB-1AB4-B20E-C3EC-FD0E84D3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D68CC-BD3F-0D9B-23ED-DA61DF945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04731"/>
            <a:ext cx="11321199" cy="1736034"/>
          </a:xfrm>
        </p:spPr>
        <p:txBody>
          <a:bodyPr>
            <a:normAutofit/>
          </a:bodyPr>
          <a:lstStyle/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Este exercício é mais reflexivo que prático e abordará a linguagem HTML e o conteúdo estático.</a:t>
            </a:r>
          </a:p>
          <a:p>
            <a:pPr algn="l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Apesar da maneira como é escrito, o HTML não é uma linguagem de programação propriamente dita. Inclusive, veja que em seu nome (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yper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pt-BR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M*</a:t>
            </a:r>
            <a:r>
              <a:rPr lang="pt-BR" b="1" i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arkup</a:t>
            </a:r>
            <a:r>
              <a:rPr lang="pt-BR" b="1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*</a:t>
            </a:r>
            <a:r>
              <a:rPr lang="pt-BR" b="1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anguage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não há a presença da palavra "</a:t>
            </a:r>
            <a:r>
              <a:rPr lang="pt-BR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". O HTML foi criado apenas para apresentar informações, isto é, sem dinamismo. Por exemplo, temos o seguinte código: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9C4AB-AFAF-7CFD-72CB-DB51B67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3140765"/>
            <a:ext cx="3753374" cy="129558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C10A80-BF31-8207-EC83-1F852A8000AA}"/>
              </a:ext>
            </a:extLst>
          </p:cNvPr>
          <p:cNvSpPr txBox="1">
            <a:spLocks/>
          </p:cNvSpPr>
          <p:nvPr/>
        </p:nvSpPr>
        <p:spPr>
          <a:xfrm>
            <a:off x="521206" y="4436346"/>
            <a:ext cx="11339489" cy="208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 se quisermos fazer cálculos que variam de acordo com a entrada do usuário? Não podemos, pois o HTML no máximo será o responsável em exibir o resultado do cálculo, mas não realizá-lo.</a:t>
            </a:r>
          </a:p>
          <a:p>
            <a:pPr algn="l"/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Mas, o navegador não é bobo, ele conhece além da linguagem HTML outra que é totalmente dinâmica. Esta linguagem chama-se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Com ela podemos realizar cálculos e diversas operações úteis. Mas, você pode estar se perguntando: deixaremos de usar o HTML? Não! É claro que não! Usaremos HTML e </a:t>
            </a:r>
            <a:r>
              <a:rPr lang="pt-BR" sz="13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3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para criar programas interessantes, portanto, não se preocupe como isso será feito.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028734"/>
      </p:ext>
    </p:extLst>
  </p:cSld>
  <p:clrMapOvr>
    <a:masterClrMapping/>
  </p:clrMapOvr>
</p:sld>
</file>

<file path=ppt/theme/theme1.xml><?xml version="1.0" encoding="utf-8"?>
<a:theme xmlns:a="http://schemas.openxmlformats.org/drawingml/2006/main" name="DocBoas-vind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5_TF10001108_Win32" id="{28A79BE7-1959-4F88-894F-C0DF83BEA638}" vid="{43AF368F-97C8-445F-AF65-9C3884FDC6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{490CAC70-9455-490A-9D57-74F09AA546B7}tf10001108_win32</Template>
  <TotalTime>1397</TotalTime>
  <Words>4944</Words>
  <Application>Microsoft Office PowerPoint</Application>
  <PresentationFormat>Widescreen</PresentationFormat>
  <Paragraphs>263</Paragraphs>
  <Slides>57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Consolas</vt:lpstr>
      <vt:lpstr>Segoe UI</vt:lpstr>
      <vt:lpstr>Segoe UI Light</vt:lpstr>
      <vt:lpstr>Segoe UI Semibold</vt:lpstr>
      <vt:lpstr>Source Serif Pro</vt:lpstr>
      <vt:lpstr>Wingdings</vt:lpstr>
      <vt:lpstr>DocBoas-vindas</vt:lpstr>
      <vt:lpstr>Iniciante em Programação T5 - ONE</vt:lpstr>
      <vt:lpstr>Apresentação do PowerPoint</vt:lpstr>
      <vt:lpstr>Converse com seu navegador</vt:lpstr>
      <vt:lpstr>Criando seu próprio arquivo</vt:lpstr>
      <vt:lpstr>Dê olá ao mundo</vt:lpstr>
      <vt:lpstr>Dê olá ao mundo</vt:lpstr>
      <vt:lpstr>RESUMO</vt:lpstr>
      <vt:lpstr>A importância da tag meta </vt:lpstr>
      <vt:lpstr>HTML vs JavaScript</vt:lpstr>
      <vt:lpstr>Apresentação do PowerPoint</vt:lpstr>
      <vt:lpstr>Recapitulando</vt:lpstr>
      <vt:lpstr>Concatenação</vt:lpstr>
      <vt:lpstr>Usar alert demais pode ser tedioso para o usuário</vt:lpstr>
      <vt:lpstr>Operações com textos e números</vt:lpstr>
      <vt:lpstr>Operações com textos e números</vt:lpstr>
      <vt:lpstr>Operações com textos e números</vt:lpstr>
      <vt:lpstr>Operações com textos e números</vt:lpstr>
      <vt:lpstr>Apresentação do PowerPoint</vt:lpstr>
      <vt:lpstr>Reduzindo alterações</vt:lpstr>
      <vt:lpstr>Variáveis</vt:lpstr>
      <vt:lpstr>Resumo</vt:lpstr>
      <vt:lpstr>Apresentação do PowerPoint</vt:lpstr>
      <vt:lpstr>Melhorando a manutenção do código</vt:lpstr>
      <vt:lpstr>Melhorando a manutenção do código</vt:lpstr>
      <vt:lpstr>Melhorando a manutenção do código</vt:lpstr>
      <vt:lpstr>Funções</vt:lpstr>
      <vt:lpstr>Funções com parâmetros</vt:lpstr>
      <vt:lpstr>Funções com parâmetros</vt:lpstr>
      <vt:lpstr>Funções com parâmetros</vt:lpstr>
      <vt:lpstr>Funções com parâmetros</vt:lpstr>
      <vt:lpstr>Resumo</vt:lpstr>
      <vt:lpstr>Apresentação do PowerPoint</vt:lpstr>
      <vt:lpstr>Calculando IMC</vt:lpstr>
      <vt:lpstr>Retorno de funções</vt:lpstr>
      <vt:lpstr>Entendendo a fundo retorno de funções</vt:lpstr>
      <vt:lpstr>Entendendo a fundo retorno de funções</vt:lpstr>
      <vt:lpstr>Interagindo com usuário</vt:lpstr>
      <vt:lpstr>Apresentação do PowerPoint</vt:lpstr>
      <vt:lpstr>Convertendo texto em números</vt:lpstr>
      <vt:lpstr>Trabalhando com condições</vt:lpstr>
      <vt:lpstr>Melhorando programa de IMC</vt:lpstr>
      <vt:lpstr>Jogo de adivinhação</vt:lpstr>
      <vt:lpstr>Jogo de adivinhação</vt:lpstr>
      <vt:lpstr>Apresentação do PowerPoint</vt:lpstr>
      <vt:lpstr>Repetir enquanto...</vt:lpstr>
      <vt:lpstr>Outra forma de repetir</vt:lpstr>
      <vt:lpstr>Outra forma de repetir</vt:lpstr>
      <vt:lpstr>Acumulando valores</vt:lpstr>
      <vt:lpstr>Interrompendo uma repetição</vt:lpstr>
      <vt:lpstr>O Designer ajuda você a transmitir seu ponto de vista</vt:lpstr>
      <vt:lpstr>Como usar o Designer do PowerPoint</vt:lpstr>
      <vt:lpstr>Transformar</vt:lpstr>
      <vt:lpstr>Configuração de Transformar</vt:lpstr>
      <vt:lpstr>Trabalhar em conjunto em tempo real</vt:lpstr>
      <vt:lpstr>Você é um especialista em Diga-me</vt:lpstr>
      <vt:lpstr>Explore sem sair dos slides</vt:lpstr>
      <vt:lpstr>Mais dúvidas sobre o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Iniciante em Programação T5 - ONE</dc:title>
  <dc:creator>Raíza</dc:creator>
  <cp:keywords/>
  <cp:lastModifiedBy>RAIZA CIRNE BRAZ</cp:lastModifiedBy>
  <cp:revision>172</cp:revision>
  <dcterms:created xsi:type="dcterms:W3CDTF">2023-04-06T13:21:07Z</dcterms:created>
  <dcterms:modified xsi:type="dcterms:W3CDTF">2023-05-06T14:38:57Z</dcterms:modified>
  <cp:version/>
</cp:coreProperties>
</file>